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6858000" cx="12192000"/>
  <p:notesSz cx="6858000" cy="9144000"/>
  <p:embeddedFontLst>
    <p:embeddedFont>
      <p:font typeface="Nanum Gothic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EDFCD5-DCAD-450E-A957-F20C181F97C7}">
  <a:tblStyle styleId="{6DEDFCD5-DCAD-450E-A957-F20C181F97C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NanumGothic-bold.fntdata"/><Relationship Id="rId32" Type="http://schemas.openxmlformats.org/officeDocument/2006/relationships/slide" Target="slides/slide27.xml"/><Relationship Id="rId76" Type="http://schemas.openxmlformats.org/officeDocument/2006/relationships/font" Target="fonts/NanumGothic-regular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45cb32280_2_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45cb32280_2_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345cb32280_2_6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5cb32280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345cb32280_2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345cb32280_2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45cb32280_2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345cb32280_2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345cb32280_2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5cb32280_2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345cb32280_2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345cb32280_2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45cb32280_2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345cb32280_2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345cb32280_2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45cb32280_2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345cb32280_2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345cb32280_2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45cb32280_2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345cb32280_2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345cb32280_2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5cb32280_2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345cb32280_2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345cb32280_2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45cb32280_2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345cb32280_2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345cb32280_2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45cb32280_2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345cb32280_2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345cb32280_2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45cb32280_2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345cb32280_2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345cb32280_2_2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45cb32280_2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345cb32280_2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행간 간격 더 크게</a:t>
            </a:r>
            <a:br>
              <a:rPr lang="en-US"/>
            </a:br>
            <a:r>
              <a:rPr lang="en-US"/>
              <a:t>나눔스퀘어 볼드로 수정</a:t>
            </a:r>
            <a:endParaRPr/>
          </a:p>
        </p:txBody>
      </p:sp>
      <p:sp>
        <p:nvSpPr>
          <p:cNvPr id="105" name="Google Shape;105;g1345cb32280_2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45cb32280_2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345cb32280_2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345cb32280_2_3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45cb32280_2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345cb32280_2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345cb32280_2_3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45cb32280_2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345cb32280_2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345cb32280_2_3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45cb32280_2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345cb32280_2_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345cb32280_2_3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45cb32280_2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1345cb32280_2_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345cb32280_2_3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45cb32280_2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345cb32280_2_3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345cb32280_2_3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45cb32280_2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1345cb32280_2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345cb32280_2_3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45cb32280_2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345cb32280_2_3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345cb32280_2_3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45cb32280_2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345cb32280_2_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345cb32280_2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345cb32280_2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345cb32280_2_4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345cb32280_2_4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45cb32280_2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345cb32280_2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45cb32280_2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1345cb32280_2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345cb32280_2_4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45cb32280_2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345cb32280_2_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345cb32280_2_4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345cb32280_2_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1345cb32280_2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1345cb32280_2_4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5f36d880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5f36d880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25f36d8804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5f7fae89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5f7fae89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25f7fae898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f1e943b5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f1e943b5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12f1e943b51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f1e943b51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2f1e943b51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2f1e943b51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2f1e943b5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2f1e943b5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12f1e943b51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f1e943b51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f1e943b51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12f1e943b51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f1e943b51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f1e943b51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12f1e943b51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45cb32280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345cb32280_2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345cb32280_2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2f1e943b51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2f1e943b51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12f1e943b51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f1e943b51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f1e943b51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2f1e943b51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f1e943b51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2f1e943b51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12f1e943b51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2f1e943b51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2f1e943b51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12f1e943b51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f1e943b51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f1e943b51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12f1e943b51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2f1e943b51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2f1e943b51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12f1e943b51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f1e943b51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f1e943b51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12f1e943b51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3042df44ae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3042df44ae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13042df44ae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3042df44ae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3042df44ae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13042df44ae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3042df44ae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3042df44ae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13042df44ae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45cb32280_2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345cb32280_2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345cb32280_2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30debc3ea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30debc3ea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130debc3ea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30fa767f1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30fa767f1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130fa767f1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0fa767f15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30fa767f15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130fa767f15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0fa767f15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30fa767f15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130fa767f15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30fa767f1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30fa767f1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130fa767f15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30fa767f15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30fa767f15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30fa767f15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30fa767f15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30fa767f15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130fa767f15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30fa767f15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30fa767f15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130fa767f15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0fa767f15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0fa767f15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130fa767f15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30fa767f15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30fa767f15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130fa767f15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45cb32280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345cb32280_2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345cb32280_2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30fa767f15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30fa767f15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130fa767f15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0fa767f15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0fa767f15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130fa767f15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30fa767f15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30fa767f15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130fa767f15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30fa767f15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30fa767f15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130fa767f15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30fa767f15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30fa767f15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130fa767f15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30fa767f15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30fa767f15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30fa767f15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30fa767f15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30fa767f15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130fa767f15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0fa767f15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0fa767f15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130fa767f15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30fa767f15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30fa767f15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130fa767f15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30fa767f15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30fa767f15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130fa767f15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45cb32280_2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345cb32280_2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345cb32280_2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30fa767f15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30fa767f15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130fa767f15_0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45cb32280_2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345cb32280_2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345cb32280_2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45cb32280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345cb32280_2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줄 간격 넓히기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345cb32280_2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503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856"/>
              </a:buClr>
              <a:buSzPts val="4400"/>
              <a:buNone/>
              <a:defRPr b="1">
                <a:solidFill>
                  <a:srgbClr val="10185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01856"/>
              </a:buClr>
              <a:buSzPts val="1400"/>
              <a:buNone/>
              <a:defRPr>
                <a:solidFill>
                  <a:srgbClr val="10185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01856"/>
              </a:buClr>
              <a:buSzPts val="1400"/>
              <a:buNone/>
              <a:defRPr>
                <a:solidFill>
                  <a:srgbClr val="10185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01856"/>
              </a:buClr>
              <a:buSzPts val="1400"/>
              <a:buNone/>
              <a:defRPr>
                <a:solidFill>
                  <a:srgbClr val="10185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01856"/>
              </a:buClr>
              <a:buSzPts val="1400"/>
              <a:buNone/>
              <a:defRPr>
                <a:solidFill>
                  <a:srgbClr val="10185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01856"/>
              </a:buClr>
              <a:buSzPts val="1400"/>
              <a:buNone/>
              <a:defRPr>
                <a:solidFill>
                  <a:srgbClr val="10185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01856"/>
              </a:buClr>
              <a:buSzPts val="1400"/>
              <a:buNone/>
              <a:defRPr>
                <a:solidFill>
                  <a:srgbClr val="10185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01856"/>
              </a:buClr>
              <a:buSzPts val="1400"/>
              <a:buNone/>
              <a:defRPr>
                <a:solidFill>
                  <a:srgbClr val="10185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01856"/>
              </a:buClr>
              <a:buSzPts val="1400"/>
              <a:buNone/>
              <a:defRPr>
                <a:solidFill>
                  <a:srgbClr val="101856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459675" y="389111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856"/>
              </a:buClr>
              <a:buSzPts val="2400"/>
              <a:buNone/>
              <a:defRPr b="1" sz="2400">
                <a:solidFill>
                  <a:srgbClr val="101856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1856"/>
              </a:buClr>
              <a:buSzPts val="2000"/>
              <a:buNone/>
              <a:defRPr b="1" sz="2000">
                <a:solidFill>
                  <a:srgbClr val="101856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1856"/>
              </a:buClr>
              <a:buSzPts val="1800"/>
              <a:buNone/>
              <a:defRPr b="1" sz="1800">
                <a:solidFill>
                  <a:srgbClr val="101856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1856"/>
              </a:buClr>
              <a:buSzPts val="1600"/>
              <a:buNone/>
              <a:defRPr b="1" sz="1600">
                <a:solidFill>
                  <a:srgbClr val="101856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1856"/>
              </a:buClr>
              <a:buSzPts val="1600"/>
              <a:buNone/>
              <a:defRPr b="1" sz="1600">
                <a:solidFill>
                  <a:srgbClr val="101856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1856"/>
              </a:buClr>
              <a:buSzPts val="1600"/>
              <a:buNone/>
              <a:defRPr b="1" sz="1600">
                <a:solidFill>
                  <a:srgbClr val="101856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1856"/>
              </a:buClr>
              <a:buSzPts val="1600"/>
              <a:buNone/>
              <a:defRPr b="1" sz="1600">
                <a:solidFill>
                  <a:srgbClr val="101856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1856"/>
              </a:buClr>
              <a:buSzPts val="1600"/>
              <a:buNone/>
              <a:defRPr b="1" sz="1600">
                <a:solidFill>
                  <a:srgbClr val="101856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1856"/>
              </a:buClr>
              <a:buSzPts val="1600"/>
              <a:buNone/>
              <a:defRPr b="1" sz="1600">
                <a:solidFill>
                  <a:srgbClr val="101856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 flipH="1" rot="10800000">
            <a:off x="422031" y="799223"/>
            <a:ext cx="11388600" cy="12600"/>
          </a:xfrm>
          <a:prstGeom prst="straightConnector1">
            <a:avLst/>
          </a:prstGeom>
          <a:noFill/>
          <a:ln cap="flat" cmpd="sng" w="38100">
            <a:solidFill>
              <a:srgbClr val="10185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99958" y="5976788"/>
            <a:ext cx="2659902" cy="6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  <a:defRPr b="1" sz="2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ᆞ"/>
              <a:defRPr b="1" sz="2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■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" name="Google Shape;29;p3"/>
          <p:cNvCxnSpPr/>
          <p:nvPr/>
        </p:nvCxnSpPr>
        <p:spPr>
          <a:xfrm>
            <a:off x="208636" y="717814"/>
            <a:ext cx="11458500" cy="0"/>
          </a:xfrm>
          <a:prstGeom prst="straightConnector1">
            <a:avLst/>
          </a:prstGeom>
          <a:noFill/>
          <a:ln cap="flat" cmpd="sng" w="38100">
            <a:solidFill>
              <a:srgbClr val="10185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05003" y="105619"/>
            <a:ext cx="1410801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" name="Google Shape;60;p8"/>
          <p:cNvCxnSpPr/>
          <p:nvPr/>
        </p:nvCxnSpPr>
        <p:spPr>
          <a:xfrm>
            <a:off x="208636" y="717814"/>
            <a:ext cx="114585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" name="Google Shape;61;p8"/>
          <p:cNvSpPr txBox="1"/>
          <p:nvPr/>
        </p:nvSpPr>
        <p:spPr>
          <a:xfrm>
            <a:off x="147675" y="709577"/>
            <a:ext cx="11458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Image: Weighted-correct but Average-miss (ResNet18, CIFAR100)</a:t>
            </a:r>
            <a:endParaRPr/>
          </a:p>
        </p:txBody>
      </p:sp>
      <p:sp>
        <p:nvSpPr>
          <p:cNvPr id="62" name="Google Shape;62;p8"/>
          <p:cNvSpPr txBox="1"/>
          <p:nvPr/>
        </p:nvSpPr>
        <p:spPr>
          <a:xfrm>
            <a:off x="208636" y="168274"/>
            <a:ext cx="4960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</a:t>
            </a:r>
            <a:endParaRPr/>
          </a:p>
        </p:txBody>
      </p:sp>
      <p:graphicFrame>
        <p:nvGraphicFramePr>
          <p:cNvPr id="63" name="Google Shape;63;p8"/>
          <p:cNvGraphicFramePr/>
          <p:nvPr/>
        </p:nvGraphicFramePr>
        <p:xfrm>
          <a:off x="208636" y="27389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{6DEDFCD5-DCAD-450E-A957-F20C181F97C7}</a:tableStyleId>
              </a:tblPr>
              <a:tblGrid>
                <a:gridCol w="1273175"/>
                <a:gridCol w="1273175"/>
                <a:gridCol w="1273175"/>
                <a:gridCol w="1273175"/>
                <a:gridCol w="1273175"/>
                <a:gridCol w="1273175"/>
                <a:gridCol w="1273175"/>
                <a:gridCol w="1273175"/>
                <a:gridCol w="1273175"/>
              </a:tblGrid>
              <a:tr h="126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Original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126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Averaging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26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Weighted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4" name="Google Shape;64;p8"/>
          <p:cNvSpPr/>
          <p:nvPr/>
        </p:nvSpPr>
        <p:spPr>
          <a:xfrm>
            <a:off x="208636" y="2230750"/>
            <a:ext cx="420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1bit - Weighted: 20.1%, Average: 10.5%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5" name="Google Shape;65;p8"/>
          <p:cNvGraphicFramePr/>
          <p:nvPr/>
        </p:nvGraphicFramePr>
        <p:xfrm>
          <a:off x="1481557" y="27389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{6DEDFCD5-DCAD-450E-A957-F20C181F97C7}</a:tableStyleId>
              </a:tblPr>
              <a:tblGrid>
                <a:gridCol w="1273200"/>
                <a:gridCol w="1273200"/>
                <a:gridCol w="1273200"/>
                <a:gridCol w="1273200"/>
                <a:gridCol w="1273200"/>
                <a:gridCol w="1273200"/>
                <a:gridCol w="1273200"/>
                <a:gridCol w="1273200"/>
              </a:tblGrid>
              <a:tr h="12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</a:tr>
              <a:tr h="12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</a:tr>
              <a:tr h="12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66" name="Google Shape;66;p8"/>
          <p:cNvGraphicFramePr/>
          <p:nvPr/>
        </p:nvGraphicFramePr>
        <p:xfrm>
          <a:off x="1481557" y="27389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{6DEDFCD5-DCAD-450E-A957-F20C181F97C7}</a:tableStyleId>
              </a:tblPr>
              <a:tblGrid>
                <a:gridCol w="1273200"/>
                <a:gridCol w="1273200"/>
                <a:gridCol w="1273200"/>
                <a:gridCol w="1273200"/>
                <a:gridCol w="1273200"/>
                <a:gridCol w="1273200"/>
                <a:gridCol w="1273200"/>
                <a:gridCol w="1273200"/>
              </a:tblGrid>
              <a:tr h="12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Rocket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Lamp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Mountain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Mountain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Pickup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Truck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Cockroach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Caterpillar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Orange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</a:tr>
              <a:tr h="12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Cup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Snake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Worm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Bridge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Dinosaur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Couch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Cup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</a:tr>
              <a:tr h="12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Rocket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Lamp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Mountain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Mountain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Pickup</a:t>
                      </a:r>
                      <a:b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Truck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Cockroach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Caterpillar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Orange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solidFill>
                      <a:srgbClr val="FFFFFF">
                        <a:alpha val="4275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7" name="Google Shape;67;p8"/>
          <p:cNvSpPr txBox="1"/>
          <p:nvPr/>
        </p:nvSpPr>
        <p:spPr>
          <a:xfrm>
            <a:off x="208636" y="1140464"/>
            <a:ext cx="903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common differences between average method and weighted method.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Having </a:t>
            </a:r>
            <a:r>
              <a:rPr b="0" i="0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distributions of gradCAM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original and weighted.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Relationship Id="rId4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9.png"/><Relationship Id="rId4" Type="http://schemas.openxmlformats.org/officeDocument/2006/relationships/image" Target="../media/image8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7.png"/><Relationship Id="rId4" Type="http://schemas.openxmlformats.org/officeDocument/2006/relationships/image" Target="../media/image9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ctrTitle"/>
          </p:nvPr>
        </p:nvSpPr>
        <p:spPr>
          <a:xfrm>
            <a:off x="1524000" y="1503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LMS를 활용한 파이썬 프로젝트 수업 </a:t>
            </a:r>
            <a:endParaRPr sz="4200"/>
          </a:p>
        </p:txBody>
      </p:sp>
      <p:sp>
        <p:nvSpPr>
          <p:cNvPr id="100" name="Google Shape;100;p13"/>
          <p:cNvSpPr txBox="1"/>
          <p:nvPr>
            <p:ph idx="1" type="subTitle"/>
          </p:nvPr>
        </p:nvSpPr>
        <p:spPr>
          <a:xfrm>
            <a:off x="1459675" y="3891113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2022-06-16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562326" y="460723"/>
            <a:ext cx="563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22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224" name="Google Shape;224;p22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225" name="Google Shape;2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681078" y="506198"/>
            <a:ext cx="322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제작하기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232441" y="449853"/>
            <a:ext cx="80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645453" y="1084179"/>
            <a:ext cx="322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이름 추가하기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645452" y="1726616"/>
            <a:ext cx="910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해당 셀에 태그가 추가되면 대시보드에서 입력한 문제이름을 확인하실 수 있습니다.</a:t>
            </a:r>
            <a:endParaRPr/>
          </a:p>
        </p:txBody>
      </p:sp>
      <p:pic>
        <p:nvPicPr>
          <p:cNvPr id="230" name="Google Shape;23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670" y="2370702"/>
            <a:ext cx="4108893" cy="3185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id="231" name="Google Shape;23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5548" y="4025735"/>
            <a:ext cx="6282587" cy="69743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232" name="Google Shape;232;p22"/>
          <p:cNvSpPr/>
          <p:nvPr/>
        </p:nvSpPr>
        <p:spPr>
          <a:xfrm flipH="1" rot="-3019851">
            <a:off x="6862891" y="3525674"/>
            <a:ext cx="742065" cy="404585"/>
          </a:xfrm>
          <a:prstGeom prst="rightArrow">
            <a:avLst>
              <a:gd fmla="val 38236" name="adj1"/>
              <a:gd fmla="val 54594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1355" y="2350187"/>
            <a:ext cx="4458502" cy="400161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cxnSp>
        <p:nvCxnSpPr>
          <p:cNvPr id="239" name="Google Shape;239;p23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240" name="Google Shape;240;p23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241" name="Google Shape;24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/>
        </p:nvSpPr>
        <p:spPr>
          <a:xfrm>
            <a:off x="681078" y="506198"/>
            <a:ext cx="322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제작하기</a:t>
            </a:r>
            <a:endParaRPr/>
          </a:p>
        </p:txBody>
      </p:sp>
      <p:sp>
        <p:nvSpPr>
          <p:cNvPr id="243" name="Google Shape;243;p23"/>
          <p:cNvSpPr txBox="1"/>
          <p:nvPr/>
        </p:nvSpPr>
        <p:spPr>
          <a:xfrm>
            <a:off x="232441" y="449853"/>
            <a:ext cx="80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645453" y="1084179"/>
            <a:ext cx="322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첨부하기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645452" y="1726616"/>
            <a:ext cx="910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‘문제보기’를 눌러주세요.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3"/>
          <p:cNvSpPr/>
          <p:nvPr/>
        </p:nvSpPr>
        <p:spPr>
          <a:xfrm flipH="1" rot="-3020047">
            <a:off x="5710599" y="1914314"/>
            <a:ext cx="661748" cy="451255"/>
          </a:xfrm>
          <a:prstGeom prst="rightArrow">
            <a:avLst>
              <a:gd fmla="val 38236" name="adj1"/>
              <a:gd fmla="val 54594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907" y="2628739"/>
            <a:ext cx="4212276" cy="3780624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cxnSp>
        <p:nvCxnSpPr>
          <p:cNvPr id="253" name="Google Shape;253;p24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254" name="Google Shape;254;p24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255" name="Google Shape;25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>
            <a:off x="681078" y="506198"/>
            <a:ext cx="322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제작하기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232441" y="449853"/>
            <a:ext cx="80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645453" y="1084179"/>
            <a:ext cx="322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첨부하기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645452" y="1726616"/>
            <a:ext cx="9104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‘문제링크 복사’를 클릭 후, 마크 다운 셀에 붙여 넣어 주세요.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셀을 실행하면 문제에 해당하는 링크가 추가되고, 링크를 클릭하면 문제로 바로 이동합니다.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4182694" y="6079791"/>
            <a:ext cx="919200" cy="271800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2628739"/>
            <a:ext cx="4701098" cy="197330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4843813"/>
            <a:ext cx="4701099" cy="147018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263" name="Google Shape;263;p24"/>
          <p:cNvSpPr/>
          <p:nvPr/>
        </p:nvSpPr>
        <p:spPr>
          <a:xfrm>
            <a:off x="6505726" y="5320452"/>
            <a:ext cx="919200" cy="271800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25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270" name="Google Shape;270;p25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271" name="Google Shape;2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232442" y="449853"/>
            <a:ext cx="75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645453" y="1084179"/>
            <a:ext cx="298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가입하기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338440" y="5032738"/>
            <a:ext cx="11578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‘Git’은 파일의 작업 기록을 남겨 변경 사항을 감지하고, 업로드와 가져오는 과정에서 해당 변경 내역을 고려해 파일을 업데이트합니다. 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이전에 배포한 수업자료에 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수정 사항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있을 경우 해당 내용을 파일에 추가하시면 학생들도 동기화를 통해 본인이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수정한 부분을 지킨 상태에서 수업자료의 변경된 사항을 업데이트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받을 수 있습니다.</a:t>
            </a:r>
            <a:endParaRPr/>
          </a:p>
        </p:txBody>
      </p:sp>
      <p:grpSp>
        <p:nvGrpSpPr>
          <p:cNvPr id="275" name="Google Shape;275;p25"/>
          <p:cNvGrpSpPr/>
          <p:nvPr/>
        </p:nvGrpSpPr>
        <p:grpSpPr>
          <a:xfrm>
            <a:off x="1558587" y="2073343"/>
            <a:ext cx="9396486" cy="2945014"/>
            <a:chOff x="748296" y="4529270"/>
            <a:chExt cx="5656445" cy="1619118"/>
          </a:xfrm>
        </p:grpSpPr>
        <p:pic>
          <p:nvPicPr>
            <p:cNvPr descr="Git Version Control series: What is Git? | cPanel Blog" id="276" name="Google Shape;27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8566" y="4591899"/>
              <a:ext cx="5240867" cy="15564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5"/>
            <p:cNvSpPr txBox="1"/>
            <p:nvPr/>
          </p:nvSpPr>
          <p:spPr>
            <a:xfrm>
              <a:off x="748296" y="5452533"/>
              <a:ext cx="800100" cy="30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수업 자료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(Master)</a:t>
              </a:r>
              <a:endParaRPr/>
            </a:p>
          </p:txBody>
        </p:sp>
        <p:sp>
          <p:nvSpPr>
            <p:cNvPr id="278" name="Google Shape;278;p25"/>
            <p:cNvSpPr txBox="1"/>
            <p:nvPr/>
          </p:nvSpPr>
          <p:spPr>
            <a:xfrm>
              <a:off x="1995025" y="4529270"/>
              <a:ext cx="686400" cy="135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오타 수정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5"/>
            <p:cNvSpPr txBox="1"/>
            <p:nvPr/>
          </p:nvSpPr>
          <p:spPr>
            <a:xfrm>
              <a:off x="2634420" y="5816366"/>
              <a:ext cx="686400" cy="135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문제 추가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5"/>
            <p:cNvSpPr txBox="1"/>
            <p:nvPr/>
          </p:nvSpPr>
          <p:spPr>
            <a:xfrm>
              <a:off x="4561612" y="5816366"/>
              <a:ext cx="755400" cy="135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설명 추가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5"/>
            <p:cNvSpPr txBox="1"/>
            <p:nvPr/>
          </p:nvSpPr>
          <p:spPr>
            <a:xfrm>
              <a:off x="3253931" y="5410500"/>
              <a:ext cx="6864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동기화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3498782" y="4529270"/>
              <a:ext cx="1062900" cy="135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학생 문제 풀이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5"/>
            <p:cNvSpPr txBox="1"/>
            <p:nvPr/>
          </p:nvSpPr>
          <p:spPr>
            <a:xfrm>
              <a:off x="4407924" y="4529270"/>
              <a:ext cx="1062900" cy="135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학생 코드 수정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5"/>
            <p:cNvSpPr txBox="1"/>
            <p:nvPr/>
          </p:nvSpPr>
          <p:spPr>
            <a:xfrm>
              <a:off x="5341841" y="4529270"/>
              <a:ext cx="1062900" cy="135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(Branch)</a:t>
              </a:r>
              <a:endParaRPr/>
            </a:p>
          </p:txBody>
        </p:sp>
      </p:grpSp>
      <p:sp>
        <p:nvSpPr>
          <p:cNvPr id="285" name="Google Shape;285;p25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26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292" name="Google Shape;292;p26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293" name="Google Shape;2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 txBox="1"/>
          <p:nvPr/>
        </p:nvSpPr>
        <p:spPr>
          <a:xfrm>
            <a:off x="232442" y="449853"/>
            <a:ext cx="116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645453" y="1201046"/>
            <a:ext cx="436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5250" lvl="0" marL="82176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Github에 회원가입을 해주세요.</a:t>
            </a:r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94" y="2127624"/>
            <a:ext cx="4349485" cy="325418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297" name="Google Shape;297;p26"/>
          <p:cNvSpPr/>
          <p:nvPr/>
        </p:nvSpPr>
        <p:spPr>
          <a:xfrm rot="-9251274">
            <a:off x="5034775" y="2287710"/>
            <a:ext cx="449220" cy="227023"/>
          </a:xfrm>
          <a:prstGeom prst="rightArrow">
            <a:avLst>
              <a:gd fmla="val 38236" name="adj1"/>
              <a:gd fmla="val 54594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8169" y="3366340"/>
            <a:ext cx="5010184" cy="201547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299" name="Google Shape;299;p26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27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306" name="Google Shape;306;p27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307" name="Google Shape;3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/>
        </p:nvSpPr>
        <p:spPr>
          <a:xfrm>
            <a:off x="232441" y="449853"/>
            <a:ext cx="101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645453" y="1201046"/>
            <a:ext cx="752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새로운 레포지토리를 생성해주세요.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기존 가입자의 경우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‘New’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눌러 레포지토리를 만들 수 있습니다.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94" y="2582499"/>
            <a:ext cx="4124156" cy="271698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id="311" name="Google Shape;31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8668" y="2582499"/>
            <a:ext cx="5404438" cy="2736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312" name="Google Shape;312;p27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28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319" name="Google Shape;319;p28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320" name="Google Shape;3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232441" y="449853"/>
            <a:ext cx="87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645453" y="1201046"/>
            <a:ext cx="643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레포지토리 생성 초기설정을 해주세요.</a:t>
            </a:r>
            <a:endParaRPr/>
          </a:p>
        </p:txBody>
      </p:sp>
      <p:pic>
        <p:nvPicPr>
          <p:cNvPr id="323" name="Google Shape;32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4812" y="2051967"/>
            <a:ext cx="3487221" cy="403017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324" name="Google Shape;324;p28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29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331" name="Google Shape;331;p29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332" name="Google Shape;3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9"/>
          <p:cNvSpPr txBox="1"/>
          <p:nvPr/>
        </p:nvSpPr>
        <p:spPr>
          <a:xfrm>
            <a:off x="232441" y="449853"/>
            <a:ext cx="97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9"/>
          <p:cNvSpPr txBox="1"/>
          <p:nvPr/>
        </p:nvSpPr>
        <p:spPr>
          <a:xfrm>
            <a:off x="645453" y="1201046"/>
            <a:ext cx="643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레포지토리에 수업자료를 업로드 해주세요.</a:t>
            </a:r>
            <a:endParaRPr/>
          </a:p>
        </p:txBody>
      </p:sp>
      <p:pic>
        <p:nvPicPr>
          <p:cNvPr id="335" name="Google Shape;33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4545" y="2200062"/>
            <a:ext cx="5553526" cy="340667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336" name="Google Shape;336;p29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30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343" name="Google Shape;3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232442" y="449853"/>
            <a:ext cx="100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645453" y="1201046"/>
            <a:ext cx="643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변경사항을 저장해주세요.</a:t>
            </a:r>
            <a:endParaRPr/>
          </a:p>
        </p:txBody>
      </p:sp>
      <p:pic>
        <p:nvPicPr>
          <p:cNvPr id="346" name="Google Shape;34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5027" y="2168234"/>
            <a:ext cx="5490313" cy="346195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347" name="Google Shape;347;p30"/>
          <p:cNvSpPr txBox="1"/>
          <p:nvPr/>
        </p:nvSpPr>
        <p:spPr>
          <a:xfrm>
            <a:off x="8866909" y="6343652"/>
            <a:ext cx="32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🡺 여기까지 완료 후 Codle로 이동해주세요</a:t>
            </a:r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31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355" name="Google Shape;3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1"/>
          <p:cNvSpPr txBox="1"/>
          <p:nvPr/>
        </p:nvSpPr>
        <p:spPr>
          <a:xfrm>
            <a:off x="232442" y="449853"/>
            <a:ext cx="128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645453" y="1201046"/>
            <a:ext cx="643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‘수업자료’ 탭 클릭 후, 수업자료 만들기를 눌러주세요.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1"/>
          <p:cNvPicPr preferRelativeResize="0"/>
          <p:nvPr/>
        </p:nvPicPr>
        <p:blipFill rotWithShape="1">
          <a:blip r:embed="rId4">
            <a:alphaModFix/>
          </a:blip>
          <a:srcRect b="0" l="0" r="20172" t="0"/>
          <a:stretch/>
        </p:blipFill>
        <p:spPr>
          <a:xfrm>
            <a:off x="3155570" y="2237509"/>
            <a:ext cx="5626982" cy="330431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359" name="Google Shape;359;p31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4"/>
          <p:cNvGrpSpPr/>
          <p:nvPr/>
        </p:nvGrpSpPr>
        <p:grpSpPr>
          <a:xfrm>
            <a:off x="2425709" y="3036587"/>
            <a:ext cx="7340592" cy="784826"/>
            <a:chOff x="1402109" y="2443199"/>
            <a:chExt cx="7340592" cy="784826"/>
          </a:xfrm>
        </p:grpSpPr>
        <p:pic>
          <p:nvPicPr>
            <p:cNvPr descr="어두운, 밤이(가) 표시된 사진&#10;&#10;자동 생성된 설명" id="108" name="Google Shape;108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2109" y="2443199"/>
              <a:ext cx="3468770" cy="730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4"/>
            <p:cNvSpPr txBox="1"/>
            <p:nvPr/>
          </p:nvSpPr>
          <p:spPr>
            <a:xfrm>
              <a:off x="4870900" y="2751025"/>
              <a:ext cx="3871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을 이용한 파이썬 기초 수업</a:t>
              </a:r>
              <a:endParaRPr b="1" i="0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10" name="Google Shape;110;p14"/>
          <p:cNvSpPr txBox="1"/>
          <p:nvPr/>
        </p:nvSpPr>
        <p:spPr>
          <a:xfrm>
            <a:off x="562326" y="460723"/>
            <a:ext cx="563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광주교육청 파이썬 교사 연수</a:t>
            </a:r>
            <a:r>
              <a:rPr lang="en-US" sz="1700">
                <a:solidFill>
                  <a:schemeClr val="dk1"/>
                </a:solidFill>
              </a:rPr>
              <a:t> 1교시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oogle Shape;365;p32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366" name="Google Shape;3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2"/>
          <p:cNvSpPr txBox="1"/>
          <p:nvPr/>
        </p:nvSpPr>
        <p:spPr>
          <a:xfrm>
            <a:off x="232441" y="449853"/>
            <a:ext cx="90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645453" y="1201046"/>
            <a:ext cx="855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수업자료 이름과 링크를 적어주세요. 링크는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최초 한 번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 등록하시면 됩니다.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32"/>
          <p:cNvPicPr preferRelativeResize="0"/>
          <p:nvPr/>
        </p:nvPicPr>
        <p:blipFill rotWithShape="1">
          <a:blip r:embed="rId4">
            <a:alphaModFix/>
          </a:blip>
          <a:srcRect b="20099" l="13881" r="13210" t="18224"/>
          <a:stretch/>
        </p:blipFill>
        <p:spPr>
          <a:xfrm>
            <a:off x="3245222" y="2236014"/>
            <a:ext cx="5743388" cy="288935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cxnSp>
        <p:nvCxnSpPr>
          <p:cNvPr id="370" name="Google Shape;370;p32"/>
          <p:cNvCxnSpPr/>
          <p:nvPr/>
        </p:nvCxnSpPr>
        <p:spPr>
          <a:xfrm>
            <a:off x="3429232" y="4325548"/>
            <a:ext cx="5272500" cy="0"/>
          </a:xfrm>
          <a:prstGeom prst="straightConnector1">
            <a:avLst/>
          </a:prstGeom>
          <a:noFill/>
          <a:ln cap="flat" cmpd="sng" w="38100">
            <a:solidFill>
              <a:srgbClr val="4398F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371" name="Google Shape;371;p32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Google Shape;377;p33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378" name="Google Shape;37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3"/>
          <p:cNvSpPr txBox="1"/>
          <p:nvPr/>
        </p:nvSpPr>
        <p:spPr>
          <a:xfrm>
            <a:off x="232442" y="449853"/>
            <a:ext cx="99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3"/>
          <p:cNvSpPr txBox="1"/>
          <p:nvPr/>
        </p:nvSpPr>
        <p:spPr>
          <a:xfrm>
            <a:off x="645453" y="1201046"/>
            <a:ext cx="643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저장 후 배포할 교실을 선택해주세요.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1664" y="2206101"/>
            <a:ext cx="4831172" cy="36714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382" name="Google Shape;382;p33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34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389" name="Google Shape;3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4"/>
          <p:cNvSpPr txBox="1"/>
          <p:nvPr/>
        </p:nvSpPr>
        <p:spPr>
          <a:xfrm>
            <a:off x="232442" y="449853"/>
            <a:ext cx="170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 txBox="1"/>
          <p:nvPr/>
        </p:nvSpPr>
        <p:spPr>
          <a:xfrm>
            <a:off x="645453" y="1201046"/>
            <a:ext cx="897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 학생들이 코딩환경 내 책 모양 탭에서 수업자료를 동기화할 수 있도록 안내해주세요.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34"/>
          <p:cNvPicPr preferRelativeResize="0"/>
          <p:nvPr/>
        </p:nvPicPr>
        <p:blipFill rotWithShape="1">
          <a:blip r:embed="rId4">
            <a:alphaModFix/>
          </a:blip>
          <a:srcRect b="0" l="0" r="9231" t="0"/>
          <a:stretch/>
        </p:blipFill>
        <p:spPr>
          <a:xfrm>
            <a:off x="788894" y="2139603"/>
            <a:ext cx="4481814" cy="248020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id="393" name="Google Shape;39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0693" y="2970992"/>
            <a:ext cx="4855420" cy="164882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/>
          <p:nvPr/>
        </p:nvSpPr>
        <p:spPr>
          <a:xfrm>
            <a:off x="6290693" y="2920828"/>
            <a:ext cx="552300" cy="573900"/>
          </a:xfrm>
          <a:prstGeom prst="ellipse">
            <a:avLst/>
          </a:prstGeom>
          <a:noFill/>
          <a:ln cap="flat" cmpd="sng" w="38100">
            <a:solidFill>
              <a:srgbClr val="4398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34"/>
          <p:cNvCxnSpPr/>
          <p:nvPr/>
        </p:nvCxnSpPr>
        <p:spPr>
          <a:xfrm flipH="1" rot="10800000">
            <a:off x="6637745" y="2449828"/>
            <a:ext cx="314100" cy="471000"/>
          </a:xfrm>
          <a:prstGeom prst="straightConnector1">
            <a:avLst/>
          </a:prstGeom>
          <a:noFill/>
          <a:ln cap="flat" cmpd="sng" w="38100">
            <a:solidFill>
              <a:srgbClr val="4398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6" name="Google Shape;396;p34"/>
          <p:cNvSpPr txBox="1"/>
          <p:nvPr/>
        </p:nvSpPr>
        <p:spPr>
          <a:xfrm>
            <a:off x="6921295" y="2212198"/>
            <a:ext cx="1344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동기화 버튼 클릭!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35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404" name="Google Shape;4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  <p:sp>
        <p:nvSpPr>
          <p:cNvPr id="406" name="Google Shape;406;p35"/>
          <p:cNvSpPr txBox="1"/>
          <p:nvPr/>
        </p:nvSpPr>
        <p:spPr>
          <a:xfrm>
            <a:off x="232441" y="449853"/>
            <a:ext cx="112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645452" y="1201046"/>
            <a:ext cx="969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 교실폴더-교실명-수업자료명 폴더 안에서 수업자료를 확인할 수 있습니다.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1395" y="2345808"/>
            <a:ext cx="6220651" cy="316649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36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415" name="Google Shape;415;p36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416" name="Google Shape;4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6"/>
          <p:cNvSpPr txBox="1"/>
          <p:nvPr/>
        </p:nvSpPr>
        <p:spPr>
          <a:xfrm>
            <a:off x="232442" y="449853"/>
            <a:ext cx="75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6"/>
          <p:cNvSpPr txBox="1"/>
          <p:nvPr/>
        </p:nvSpPr>
        <p:spPr>
          <a:xfrm>
            <a:off x="645453" y="1084179"/>
            <a:ext cx="298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배포폴더 활용하기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6"/>
          <p:cNvSpPr txBox="1"/>
          <p:nvPr/>
        </p:nvSpPr>
        <p:spPr>
          <a:xfrm>
            <a:off x="558829" y="1643544"/>
            <a:ext cx="11578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‘Github’를 활용한 수업자료 배포 외에도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시험문제와 같이 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보안이 필요한 문서 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혹은 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빠른 배포/삭제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필요한 문서는 코딩환경 내에서 학생들에게 전달이 가능합니다. 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  <p:sp>
        <p:nvSpPr>
          <p:cNvPr id="421" name="Google Shape;421;p36"/>
          <p:cNvSpPr txBox="1"/>
          <p:nvPr/>
        </p:nvSpPr>
        <p:spPr>
          <a:xfrm>
            <a:off x="726953" y="2790284"/>
            <a:ext cx="969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맨 바깥 폴더-배포폴더-파일을 추가하려는 교실명 폴더 순으로 접근해주세요. 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7574" y="3269018"/>
            <a:ext cx="4506676" cy="324381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37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429" name="Google Shape;4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7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  <p:sp>
        <p:nvSpPr>
          <p:cNvPr id="431" name="Google Shape;431;p37"/>
          <p:cNvSpPr txBox="1"/>
          <p:nvPr/>
        </p:nvSpPr>
        <p:spPr>
          <a:xfrm>
            <a:off x="232441" y="449853"/>
            <a:ext cx="112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7"/>
          <p:cNvSpPr txBox="1"/>
          <p:nvPr/>
        </p:nvSpPr>
        <p:spPr>
          <a:xfrm>
            <a:off x="645452" y="1201046"/>
            <a:ext cx="969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해당 공간에서 학생에게 전달하고자 하는 자료를 생성, 수정, 실행, 삭제하실 수 있습니다.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9686" y="2262000"/>
            <a:ext cx="5472628" cy="392829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38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440" name="Google Shape;44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8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  <p:sp>
        <p:nvSpPr>
          <p:cNvPr id="442" name="Google Shape;442;p38"/>
          <p:cNvSpPr txBox="1"/>
          <p:nvPr/>
        </p:nvSpPr>
        <p:spPr>
          <a:xfrm>
            <a:off x="232441" y="449853"/>
            <a:ext cx="112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8"/>
          <p:cNvSpPr txBox="1"/>
          <p:nvPr/>
        </p:nvSpPr>
        <p:spPr>
          <a:xfrm>
            <a:off x="645452" y="1201046"/>
            <a:ext cx="9698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학생은 맨 바깥 폴더-교실폴더-교실명-배포폴더를 통해 선생님이 추가한 자료에 접근할 수 있습니다.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학생들은 배포폴더 안에 있는 자료원본을 수정할 수 없으며, 읽기와 복사 및 실행은 가능합니다. </a:t>
            </a:r>
            <a:endParaRPr sz="1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538" y="2612570"/>
            <a:ext cx="4780555" cy="327536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id="445" name="Google Shape;44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034" y="2612571"/>
            <a:ext cx="5039876" cy="327536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" name="Google Shape;451;p39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452" name="Google Shape;4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9"/>
          <p:cNvSpPr txBox="1"/>
          <p:nvPr/>
        </p:nvSpPr>
        <p:spPr>
          <a:xfrm>
            <a:off x="704828" y="506198"/>
            <a:ext cx="40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배포하기</a:t>
            </a:r>
            <a:endParaRPr/>
          </a:p>
        </p:txBody>
      </p:sp>
      <p:sp>
        <p:nvSpPr>
          <p:cNvPr id="454" name="Google Shape;454;p39"/>
          <p:cNvSpPr txBox="1"/>
          <p:nvPr/>
        </p:nvSpPr>
        <p:spPr>
          <a:xfrm>
            <a:off x="232441" y="449853"/>
            <a:ext cx="112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645452" y="1201046"/>
            <a:ext cx="9698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해당 자료를 사용하고 싶은 학생들은 자료를 복사하고 개인 폴더에 붙여넣기 한 뒤 자유롭게 사용할 수 있습니다. </a:t>
            </a:r>
            <a:endParaRPr sz="1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2492" y="2303814"/>
            <a:ext cx="2847802" cy="262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1729" y="2303812"/>
            <a:ext cx="3446512" cy="262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09676" y="2303813"/>
            <a:ext cx="3642740" cy="262444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9"/>
          <p:cNvSpPr/>
          <p:nvPr/>
        </p:nvSpPr>
        <p:spPr>
          <a:xfrm>
            <a:off x="1570123" y="4084736"/>
            <a:ext cx="919200" cy="271800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4921469" y="3836612"/>
            <a:ext cx="919200" cy="271800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9"/>
          <p:cNvSpPr txBox="1"/>
          <p:nvPr/>
        </p:nvSpPr>
        <p:spPr>
          <a:xfrm>
            <a:off x="3902167" y="5016359"/>
            <a:ext cx="398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학생 코딩환경 내에서 교실폴더-교실명 안에 붙여넣기! 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7" name="Google Shape;467;p40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468" name="Google Shape;468;p40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469" name="Google Shape;4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0"/>
          <p:cNvSpPr txBox="1"/>
          <p:nvPr/>
        </p:nvSpPr>
        <p:spPr>
          <a:xfrm>
            <a:off x="692953" y="506198"/>
            <a:ext cx="369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대시보드 기능 활용하기</a:t>
            </a:r>
            <a:endParaRPr/>
          </a:p>
        </p:txBody>
      </p:sp>
      <p:sp>
        <p:nvSpPr>
          <p:cNvPr id="471" name="Google Shape;471;p40"/>
          <p:cNvSpPr txBox="1"/>
          <p:nvPr/>
        </p:nvSpPr>
        <p:spPr>
          <a:xfrm>
            <a:off x="232441" y="449853"/>
            <a:ext cx="133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0"/>
          <p:cNvSpPr txBox="1"/>
          <p:nvPr/>
        </p:nvSpPr>
        <p:spPr>
          <a:xfrm>
            <a:off x="678873" y="1333381"/>
            <a:ext cx="36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상단의 교실보기 탭을 클릭해주세요.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7912" y="2606422"/>
            <a:ext cx="4298841" cy="338135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474" name="Google Shape;474;p40"/>
          <p:cNvSpPr/>
          <p:nvPr/>
        </p:nvSpPr>
        <p:spPr>
          <a:xfrm>
            <a:off x="3717364" y="4840384"/>
            <a:ext cx="1004100" cy="37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398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422571" y="4628949"/>
            <a:ext cx="3096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학생 칸 클릭!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학생이 마지막으로 실행한 코드 &amp; 문제 </a:t>
            </a:r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4978401" y="2671483"/>
            <a:ext cx="696300" cy="14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398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3819471" y="3596120"/>
            <a:ext cx="226500" cy="25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398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0"/>
          <p:cNvSpPr txBox="1"/>
          <p:nvPr/>
        </p:nvSpPr>
        <p:spPr>
          <a:xfrm>
            <a:off x="422571" y="3717491"/>
            <a:ext cx="316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학생이 손을 들면 노란색으로 변해요.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6840774" y="3651688"/>
            <a:ext cx="745500" cy="14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398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0"/>
          <p:cNvSpPr txBox="1"/>
          <p:nvPr/>
        </p:nvSpPr>
        <p:spPr>
          <a:xfrm>
            <a:off x="8312330" y="3572913"/>
            <a:ext cx="333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학생 코딩환경으로 접속 (동시편집)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293077" y="3476415"/>
            <a:ext cx="3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⓵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0"/>
          <p:cNvSpPr/>
          <p:nvPr/>
        </p:nvSpPr>
        <p:spPr>
          <a:xfrm>
            <a:off x="293077" y="4357003"/>
            <a:ext cx="3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⓶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0"/>
          <p:cNvSpPr/>
          <p:nvPr/>
        </p:nvSpPr>
        <p:spPr>
          <a:xfrm>
            <a:off x="8193521" y="3315499"/>
            <a:ext cx="3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⓷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Google Shape;489;p41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490" name="Google Shape;4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1"/>
          <p:cNvSpPr txBox="1"/>
          <p:nvPr/>
        </p:nvSpPr>
        <p:spPr>
          <a:xfrm>
            <a:off x="232441" y="449853"/>
            <a:ext cx="110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507994" y="1214889"/>
            <a:ext cx="11684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학생이 학습 중 문제가 발생하거나 질문이 있을 시에 코딩환경 메뉴 ‘손들기’를 클릭하도록 안내해주세요. 손들기 버튼을 누르면 선생님께 알림이 전송되고 대시보드에서 확인하실 수 있습니다.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605" y="2905320"/>
            <a:ext cx="4679154" cy="285743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494" name="Google Shape;494;p41"/>
          <p:cNvSpPr/>
          <p:nvPr/>
        </p:nvSpPr>
        <p:spPr>
          <a:xfrm>
            <a:off x="1339581" y="5185709"/>
            <a:ext cx="309900" cy="34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398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2991" y="2821104"/>
            <a:ext cx="1749315" cy="8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1"/>
          <p:cNvSpPr/>
          <p:nvPr/>
        </p:nvSpPr>
        <p:spPr>
          <a:xfrm>
            <a:off x="9010424" y="3950870"/>
            <a:ext cx="394500" cy="742500"/>
          </a:xfrm>
          <a:prstGeom prst="downArrow">
            <a:avLst>
              <a:gd fmla="val 50000" name="adj1"/>
              <a:gd fmla="val 71428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65405" y="5079333"/>
            <a:ext cx="1509324" cy="63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1"/>
          <p:cNvSpPr txBox="1"/>
          <p:nvPr/>
        </p:nvSpPr>
        <p:spPr>
          <a:xfrm>
            <a:off x="692953" y="506198"/>
            <a:ext cx="369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대시보드 기능 활용하기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 rot="10800000">
            <a:off x="1579818" y="2467499"/>
            <a:ext cx="152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/>
        </p:nvSpPr>
        <p:spPr>
          <a:xfrm>
            <a:off x="1505222" y="1783813"/>
            <a:ext cx="176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준비하기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4901564" y="1783813"/>
            <a:ext cx="176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수업자료 제작하기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8535414" y="1783812"/>
            <a:ext cx="176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수업자료 배포하기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1505222" y="2671890"/>
            <a:ext cx="1763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클래스 구성하기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초대링크 배포하기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121" name="Google Shape;1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480032" y="393546"/>
            <a:ext cx="219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 rot="10800000">
            <a:off x="4965113" y="2467499"/>
            <a:ext cx="1700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15"/>
          <p:cNvSpPr txBox="1"/>
          <p:nvPr/>
        </p:nvSpPr>
        <p:spPr>
          <a:xfrm>
            <a:off x="4901564" y="2671890"/>
            <a:ext cx="17637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수업자료 제작하기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문제이름 등록하기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첨부하기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15"/>
          <p:cNvCxnSpPr/>
          <p:nvPr/>
        </p:nvCxnSpPr>
        <p:spPr>
          <a:xfrm rot="10800000">
            <a:off x="8603317" y="2476309"/>
            <a:ext cx="1763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15"/>
          <p:cNvSpPr txBox="1"/>
          <p:nvPr/>
        </p:nvSpPr>
        <p:spPr>
          <a:xfrm>
            <a:off x="8603368" y="2671890"/>
            <a:ext cx="29277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가입하기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레포지토리 만들기/수업자료 동기화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배포폴더 활용하기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1503244" y="4703160"/>
            <a:ext cx="278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대시보드 기능 활용하기</a:t>
            </a:r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 rot="10800000">
            <a:off x="1579648" y="5345977"/>
            <a:ext cx="2006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15"/>
          <p:cNvSpPr txBox="1"/>
          <p:nvPr/>
        </p:nvSpPr>
        <p:spPr>
          <a:xfrm>
            <a:off x="4901564" y="4703160"/>
            <a:ext cx="278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풀이 기능 활용하기</a:t>
            </a:r>
            <a:endParaRPr/>
          </a:p>
        </p:txBody>
      </p:sp>
      <p:cxnSp>
        <p:nvCxnSpPr>
          <p:cNvPr id="130" name="Google Shape;130;p15"/>
          <p:cNvCxnSpPr/>
          <p:nvPr/>
        </p:nvCxnSpPr>
        <p:spPr>
          <a:xfrm rot="10800000">
            <a:off x="4965085" y="5337690"/>
            <a:ext cx="2056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42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505" name="Google Shape;5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2"/>
          <p:cNvSpPr txBox="1"/>
          <p:nvPr/>
        </p:nvSpPr>
        <p:spPr>
          <a:xfrm>
            <a:off x="232442" y="449853"/>
            <a:ext cx="86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2"/>
          <p:cNvSpPr txBox="1"/>
          <p:nvPr/>
        </p:nvSpPr>
        <p:spPr>
          <a:xfrm>
            <a:off x="645452" y="1084179"/>
            <a:ext cx="485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파일관리 시스템 활용해보기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645452" y="1672416"/>
            <a:ext cx="1112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동시편집으로 접속하지 않더라도, 선생님 코딩환경 내 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공유폴더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학생 별 파일을 열람, 수정할 수 있습니다.</a:t>
            </a:r>
            <a:endParaRPr/>
          </a:p>
        </p:txBody>
      </p:sp>
      <p:pic>
        <p:nvPicPr>
          <p:cNvPr id="509" name="Google Shape;509;p42"/>
          <p:cNvPicPr preferRelativeResize="0"/>
          <p:nvPr/>
        </p:nvPicPr>
        <p:blipFill rotWithShape="1">
          <a:blip r:embed="rId4">
            <a:alphaModFix/>
          </a:blip>
          <a:srcRect b="37023" l="0" r="5446" t="0"/>
          <a:stretch/>
        </p:blipFill>
        <p:spPr>
          <a:xfrm>
            <a:off x="1481689" y="2728207"/>
            <a:ext cx="4859733" cy="312138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510" name="Google Shape;510;p42"/>
          <p:cNvSpPr txBox="1"/>
          <p:nvPr/>
        </p:nvSpPr>
        <p:spPr>
          <a:xfrm>
            <a:off x="7017615" y="4595594"/>
            <a:ext cx="60894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학생별 폴더의 내용은 학생 코딩환경의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i="1" lang="en-US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b="1" i="1" lang="en-US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교실폴더 / 교실명 ‘  </a:t>
            </a:r>
            <a:r>
              <a:rPr b="1" lang="en-US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폴더</a:t>
            </a:r>
            <a:r>
              <a:rPr b="1" i="1" lang="en-US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안의 내용과 동일합니다.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위치 이외에 저장된 파일은 열람할 수 없습니다.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692953" y="506198"/>
            <a:ext cx="369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대시보드 기능 활용하기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p43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518" name="Google Shape;51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3"/>
          <p:cNvSpPr txBox="1"/>
          <p:nvPr/>
        </p:nvSpPr>
        <p:spPr>
          <a:xfrm>
            <a:off x="232442" y="449853"/>
            <a:ext cx="86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3"/>
          <p:cNvSpPr txBox="1"/>
          <p:nvPr/>
        </p:nvSpPr>
        <p:spPr>
          <a:xfrm>
            <a:off x="645452" y="1219488"/>
            <a:ext cx="1112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‘문제보기’ 탭을 통해 Codle에 등록된 문제를 풀고 자동 채점 기능을 이용할 수 있습니다. </a:t>
            </a:r>
            <a:endParaRPr/>
          </a:p>
        </p:txBody>
      </p:sp>
      <p:sp>
        <p:nvSpPr>
          <p:cNvPr id="521" name="Google Shape;521;p43"/>
          <p:cNvSpPr txBox="1"/>
          <p:nvPr/>
        </p:nvSpPr>
        <p:spPr>
          <a:xfrm>
            <a:off x="662486" y="1553812"/>
            <a:ext cx="608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원하는 문제 선택해 ‘코딩환경에서 보기’를 클릭해주세요.</a:t>
            </a:r>
            <a:endParaRPr/>
          </a:p>
        </p:txBody>
      </p:sp>
      <p:sp>
        <p:nvSpPr>
          <p:cNvPr id="522" name="Google Shape;522;p43"/>
          <p:cNvSpPr txBox="1"/>
          <p:nvPr/>
        </p:nvSpPr>
        <p:spPr>
          <a:xfrm>
            <a:off x="692953" y="506198"/>
            <a:ext cx="369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문제풀이 기능 활용하기</a:t>
            </a:r>
            <a:endParaRPr/>
          </a:p>
        </p:txBody>
      </p:sp>
      <p:pic>
        <p:nvPicPr>
          <p:cNvPr id="523" name="Google Shape;52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7228" y="2350034"/>
            <a:ext cx="4458502" cy="400161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524" name="Google Shape;524;p43"/>
          <p:cNvSpPr/>
          <p:nvPr/>
        </p:nvSpPr>
        <p:spPr>
          <a:xfrm>
            <a:off x="6246976" y="3136928"/>
            <a:ext cx="906000" cy="29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398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Google Shape;530;p44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pic>
        <p:nvPicPr>
          <p:cNvPr descr="어두운, 밤이(가) 표시된 사진&#10;&#10;자동 생성된 설명" id="531" name="Google Shape;5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4"/>
          <p:cNvSpPr txBox="1"/>
          <p:nvPr/>
        </p:nvSpPr>
        <p:spPr>
          <a:xfrm>
            <a:off x="232442" y="449853"/>
            <a:ext cx="86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645452" y="1219488"/>
            <a:ext cx="111222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문제를 푼 뒤, 코드 제출하기를 누르면 정오답을 확인할 수 있습니다.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‘불러오기’를 통해 제출한 답을 확인할 수 있으며, 해당 버튼을 클릭하면 제출한 답을 불러올 수 있습니다.</a:t>
            </a:r>
            <a:endParaRPr/>
          </a:p>
        </p:txBody>
      </p:sp>
      <p:sp>
        <p:nvSpPr>
          <p:cNvPr id="534" name="Google Shape;534;p44"/>
          <p:cNvSpPr txBox="1"/>
          <p:nvPr/>
        </p:nvSpPr>
        <p:spPr>
          <a:xfrm>
            <a:off x="692953" y="506198"/>
            <a:ext cx="369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문제풀이 기능 활용하기</a:t>
            </a:r>
            <a:endParaRPr/>
          </a:p>
        </p:txBody>
      </p:sp>
      <p:pic>
        <p:nvPicPr>
          <p:cNvPr id="535" name="Google Shape;53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2613" y="2508451"/>
            <a:ext cx="7547895" cy="1961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536" name="Google Shape;536;p44"/>
          <p:cNvSpPr/>
          <p:nvPr/>
        </p:nvSpPr>
        <p:spPr>
          <a:xfrm>
            <a:off x="9437865" y="3113302"/>
            <a:ext cx="594000" cy="17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398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4695780" y="2811567"/>
            <a:ext cx="226500" cy="17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398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108618" y="4665113"/>
            <a:ext cx="6089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주의!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 채점기능을 활용하기 위해서는 코드 입력 후, </a:t>
            </a:r>
            <a:r>
              <a:rPr lang="en-US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‘코드 제출’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버튼을 클릭해야 합니다.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"/>
          <p:cNvSpPr txBox="1"/>
          <p:nvPr>
            <p:ph type="ctrTitle"/>
          </p:nvPr>
        </p:nvSpPr>
        <p:spPr>
          <a:xfrm>
            <a:off x="1524000" y="1503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Codle과 </a:t>
            </a:r>
            <a:r>
              <a:rPr lang="en-US" sz="4200"/>
              <a:t>Ipydoodle을 이용한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Python 기초 수업</a:t>
            </a:r>
            <a:endParaRPr sz="4200"/>
          </a:p>
        </p:txBody>
      </p:sp>
      <p:sp>
        <p:nvSpPr>
          <p:cNvPr id="545" name="Google Shape;545;p45"/>
          <p:cNvSpPr txBox="1"/>
          <p:nvPr>
            <p:ph idx="1" type="subTitle"/>
          </p:nvPr>
        </p:nvSpPr>
        <p:spPr>
          <a:xfrm>
            <a:off x="1459675" y="3891113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2022-06-16</a:t>
            </a:r>
            <a:endParaRPr/>
          </a:p>
        </p:txBody>
      </p:sp>
      <p:sp>
        <p:nvSpPr>
          <p:cNvPr id="546" name="Google Shape;546;p45"/>
          <p:cNvSpPr txBox="1"/>
          <p:nvPr/>
        </p:nvSpPr>
        <p:spPr>
          <a:xfrm>
            <a:off x="562326" y="460723"/>
            <a:ext cx="563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광주교육청 파이썬 교사 연수 2</a:t>
            </a:r>
            <a:r>
              <a:rPr lang="en-US" sz="1700">
                <a:solidFill>
                  <a:schemeClr val="dk1"/>
                </a:solidFill>
              </a:rPr>
              <a:t>교시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Ipydoodle은??</a:t>
            </a:r>
            <a:endParaRPr/>
          </a:p>
        </p:txBody>
      </p:sp>
      <p:sp>
        <p:nvSpPr>
          <p:cNvPr id="553" name="Google Shape;553;p46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Ipydoodle은 학생들을 위한 주피터 환경에서 구동되는 2D 시각화 라이브러리입니다.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Ipydoodle은 아주 단순한 코드라도 실행했을 때 반응이 있습</a:t>
            </a:r>
            <a:r>
              <a:rPr lang="en-US"/>
              <a:t>니다.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Ipydoodle은 물체를 만들고 움직일 수 있습니다. Ipydoodle은 물체를 중심으로 구성되어 있습니다.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7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World()</a:t>
            </a:r>
            <a:endParaRPr/>
          </a:p>
        </p:txBody>
      </p:sp>
      <p:sp>
        <p:nvSpPr>
          <p:cNvPr id="560" name="Google Shape;560;p47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Ipydoodle은 World()를 만드는 것으로부터 시작할 수 있습니다.</a:t>
            </a:r>
            <a:endParaRPr/>
          </a:p>
        </p:txBody>
      </p:sp>
      <p:pic>
        <p:nvPicPr>
          <p:cNvPr id="561" name="Google Shape;561;p47"/>
          <p:cNvPicPr preferRelativeResize="0"/>
          <p:nvPr/>
        </p:nvPicPr>
        <p:blipFill rotWithShape="1">
          <a:blip r:embed="rId3">
            <a:alphaModFix/>
          </a:blip>
          <a:srcRect b="0" l="0" r="0" t="13028"/>
          <a:stretch/>
        </p:blipFill>
        <p:spPr>
          <a:xfrm>
            <a:off x="6289825" y="2105725"/>
            <a:ext cx="516664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7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World()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8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World()</a:t>
            </a:r>
            <a:endParaRPr/>
          </a:p>
        </p:txBody>
      </p:sp>
      <p:sp>
        <p:nvSpPr>
          <p:cNvPr id="569" name="Google Shape;569;p48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World의 속성은 인자를 통해 바꿀 수 있습니다.</a:t>
            </a:r>
            <a:endParaRPr/>
          </a:p>
        </p:txBody>
      </p:sp>
      <p:pic>
        <p:nvPicPr>
          <p:cNvPr id="570" name="Google Shape;570;p48"/>
          <p:cNvPicPr preferRelativeResize="0"/>
          <p:nvPr/>
        </p:nvPicPr>
        <p:blipFill rotWithShape="1">
          <a:blip r:embed="rId3">
            <a:alphaModFix/>
          </a:blip>
          <a:srcRect b="0" l="0" r="74468" t="23330"/>
          <a:stretch/>
        </p:blipFill>
        <p:spPr>
          <a:xfrm>
            <a:off x="9940200" y="1900937"/>
            <a:ext cx="1726925" cy="365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1" name="Google Shape;571;p48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World(width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100</a:t>
            </a:r>
            <a:r>
              <a:rPr b="1" lang="en-US">
                <a:solidFill>
                  <a:schemeClr val="dk1"/>
                </a:solidFill>
              </a:rPr>
              <a:t>, height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World(width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100</a:t>
            </a:r>
            <a:r>
              <a:rPr b="1" lang="en-US">
                <a:solidFill>
                  <a:schemeClr val="dk1"/>
                </a:solidFill>
              </a:rPr>
              <a:t>, height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100</a:t>
            </a:r>
            <a:r>
              <a:rPr b="1" lang="en-US">
                <a:solidFill>
                  <a:schemeClr val="dk1"/>
                </a:solidFill>
              </a:rPr>
              <a:t>, 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'red'</a:t>
            </a:r>
            <a:r>
              <a:rPr b="1" lang="en-US">
                <a:solidFill>
                  <a:schemeClr val="dk1"/>
                </a:solidFill>
              </a:rPr>
              <a:t>, axis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True, axis_color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'yellow'</a:t>
            </a: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World(width = 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chemeClr val="dk1"/>
                </a:solidFill>
              </a:rPr>
              <a:t>, height = 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chemeClr val="dk1"/>
                </a:solidFill>
              </a:rPr>
              <a:t>, color = </a:t>
            </a:r>
            <a:r>
              <a:rPr b="1" lang="en-US">
                <a:solidFill>
                  <a:srgbClr val="C00000"/>
                </a:solidFill>
              </a:rPr>
              <a:t>'노란색'</a:t>
            </a:r>
            <a:r>
              <a:rPr b="1" lang="en-US">
                <a:solidFill>
                  <a:schemeClr val="dk1"/>
                </a:solidFill>
              </a:rPr>
              <a:t>, axis = </a:t>
            </a:r>
            <a:r>
              <a:rPr b="1" lang="en-US">
                <a:solidFill>
                  <a:schemeClr val="accent6"/>
                </a:solidFill>
              </a:rPr>
              <a:t>False</a:t>
            </a: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572" name="Google Shape;5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913" y="1419913"/>
            <a:ext cx="3571875" cy="4619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9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</a:t>
            </a:r>
            <a:endParaRPr/>
          </a:p>
        </p:txBody>
      </p:sp>
      <p:sp>
        <p:nvSpPr>
          <p:cNvPr id="579" name="Google Shape;579;p49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World에는 Box, Circle, Line의 Object를 만들 수 있습니다.</a:t>
            </a:r>
            <a:endParaRPr/>
          </a:p>
        </p:txBody>
      </p:sp>
      <p:pic>
        <p:nvPicPr>
          <p:cNvPr id="580" name="Google Shape;580;p49"/>
          <p:cNvPicPr preferRelativeResize="0"/>
          <p:nvPr/>
        </p:nvPicPr>
        <p:blipFill rotWithShape="1">
          <a:blip r:embed="rId3">
            <a:alphaModFix/>
          </a:blip>
          <a:srcRect b="0" l="0" r="0" t="17830"/>
          <a:stretch/>
        </p:blipFill>
        <p:spPr>
          <a:xfrm>
            <a:off x="6429250" y="2105725"/>
            <a:ext cx="5118567" cy="365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1" name="Google Shape;581;p49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Box()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</a:t>
            </a:r>
            <a:endParaRPr/>
          </a:p>
        </p:txBody>
      </p:sp>
      <p:sp>
        <p:nvSpPr>
          <p:cNvPr id="588" name="Google Shape;588;p50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Box, Circle, Line</a:t>
            </a:r>
            <a:endParaRPr/>
          </a:p>
        </p:txBody>
      </p:sp>
      <p:pic>
        <p:nvPicPr>
          <p:cNvPr id="589" name="Google Shape;589;p50"/>
          <p:cNvPicPr preferRelativeResize="0"/>
          <p:nvPr/>
        </p:nvPicPr>
        <p:blipFill rotWithShape="1">
          <a:blip r:embed="rId3">
            <a:alphaModFix/>
          </a:blip>
          <a:srcRect b="0" l="0" r="0" t="18300"/>
          <a:stretch/>
        </p:blipFill>
        <p:spPr>
          <a:xfrm>
            <a:off x="6884150" y="2105723"/>
            <a:ext cx="5137802" cy="365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0" name="Google Shape;590;p50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Circle()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1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</a:t>
            </a:r>
            <a:endParaRPr/>
          </a:p>
        </p:txBody>
      </p:sp>
      <p:sp>
        <p:nvSpPr>
          <p:cNvPr id="597" name="Google Shape;597;p51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Box, Circle, Line</a:t>
            </a:r>
            <a:endParaRPr/>
          </a:p>
        </p:txBody>
      </p:sp>
      <p:pic>
        <p:nvPicPr>
          <p:cNvPr id="598" name="Google Shape;598;p51"/>
          <p:cNvPicPr preferRelativeResize="0"/>
          <p:nvPr/>
        </p:nvPicPr>
        <p:blipFill rotWithShape="1">
          <a:blip r:embed="rId3">
            <a:alphaModFix/>
          </a:blip>
          <a:srcRect b="0" l="0" r="0" t="17532"/>
          <a:stretch/>
        </p:blipFill>
        <p:spPr>
          <a:xfrm>
            <a:off x="6779375" y="2105725"/>
            <a:ext cx="5102453" cy="365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9" name="Google Shape;599;p51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Line()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16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137" name="Google Shape;137;p16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138" name="Google Shape;13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681078" y="506198"/>
            <a:ext cx="219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준비하기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32441" y="449853"/>
            <a:ext cx="101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645453" y="1084179"/>
            <a:ext cx="200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클래스 구성하기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645453" y="1726200"/>
            <a:ext cx="436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5250" lvl="0" marL="82176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‘교실만들기’로 반을 만들어 주세요.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5358" y="2482811"/>
            <a:ext cx="6601285" cy="366513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144" name="Google Shape;144;p16"/>
          <p:cNvSpPr/>
          <p:nvPr/>
        </p:nvSpPr>
        <p:spPr>
          <a:xfrm flipH="1" rot="-9251384">
            <a:off x="2063828" y="3250163"/>
            <a:ext cx="977738" cy="532142"/>
          </a:xfrm>
          <a:prstGeom prst="rightArrow">
            <a:avLst>
              <a:gd fmla="val 38236" name="adj1"/>
              <a:gd fmla="val 54594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2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</a:t>
            </a:r>
            <a:endParaRPr/>
          </a:p>
        </p:txBody>
      </p:sp>
      <p:sp>
        <p:nvSpPr>
          <p:cNvPr id="606" name="Google Shape;606;p52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Box, Circle, Line의 속성도 인자를 통해 바꿀 수 있습니다.</a:t>
            </a:r>
            <a:endParaRPr/>
          </a:p>
        </p:txBody>
      </p:sp>
      <p:pic>
        <p:nvPicPr>
          <p:cNvPr id="607" name="Google Shape;607;p52"/>
          <p:cNvPicPr preferRelativeResize="0"/>
          <p:nvPr/>
        </p:nvPicPr>
        <p:blipFill rotWithShape="1">
          <a:blip r:embed="rId3">
            <a:alphaModFix/>
          </a:blip>
          <a:srcRect b="0" l="0" r="0" t="17803"/>
          <a:stretch/>
        </p:blipFill>
        <p:spPr>
          <a:xfrm>
            <a:off x="6688250" y="2105725"/>
            <a:ext cx="5146158" cy="365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8" name="Google Shape;608;p52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Box(x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100</a:t>
            </a:r>
            <a:r>
              <a:rPr b="1" lang="en-US">
                <a:solidFill>
                  <a:schemeClr val="dk1"/>
                </a:solidFill>
              </a:rPr>
              <a:t>, y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100</a:t>
            </a:r>
            <a:r>
              <a:rPr b="1" lang="en-US">
                <a:solidFill>
                  <a:schemeClr val="dk1"/>
                </a:solidFill>
              </a:rPr>
              <a:t>, height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width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100</a:t>
            </a:r>
            <a:r>
              <a:rPr b="1" lang="en-US">
                <a:solidFill>
                  <a:schemeClr val="dk1"/>
                </a:solidFill>
              </a:rPr>
              <a:t>, 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'red'</a:t>
            </a:r>
            <a:r>
              <a:rPr b="1" lang="en-US">
                <a:solidFill>
                  <a:schemeClr val="dk1"/>
                </a:solidFill>
              </a:rPr>
              <a:t>, alpha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0.5</a:t>
            </a: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</a:t>
            </a:r>
            <a:endParaRPr/>
          </a:p>
        </p:txBody>
      </p:sp>
      <p:sp>
        <p:nvSpPr>
          <p:cNvPr id="615" name="Google Shape;615;p53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Box, Circle, Line의 속성도 인자를 통해 바꿀 수 있습니다.</a:t>
            </a:r>
            <a:endParaRPr/>
          </a:p>
        </p:txBody>
      </p:sp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b="0" l="0" r="0" t="18140"/>
          <a:stretch/>
        </p:blipFill>
        <p:spPr>
          <a:xfrm>
            <a:off x="6654850" y="2105723"/>
            <a:ext cx="5252815" cy="365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7" name="Google Shape;617;p53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Circle(x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100</a:t>
            </a:r>
            <a:r>
              <a:rPr b="1" lang="en-US">
                <a:solidFill>
                  <a:schemeClr val="dk1"/>
                </a:solidFill>
              </a:rPr>
              <a:t>, y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radius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20</a:t>
            </a:r>
            <a:r>
              <a:rPr b="1" lang="en-US">
                <a:solidFill>
                  <a:schemeClr val="dk1"/>
                </a:solidFill>
              </a:rPr>
              <a:t>, 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'green'</a:t>
            </a:r>
            <a:r>
              <a:rPr b="1" lang="en-US">
                <a:solidFill>
                  <a:schemeClr val="dk1"/>
                </a:solidFill>
              </a:rPr>
              <a:t>, alpha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0.5</a:t>
            </a: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4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</a:t>
            </a:r>
            <a:endParaRPr/>
          </a:p>
        </p:txBody>
      </p:sp>
      <p:sp>
        <p:nvSpPr>
          <p:cNvPr id="624" name="Google Shape;624;p54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Box, Circle, Line의 속성도 인자를 통해 바꿀 수 있습니다.</a:t>
            </a:r>
            <a:endParaRPr/>
          </a:p>
        </p:txBody>
      </p:sp>
      <p:pic>
        <p:nvPicPr>
          <p:cNvPr id="625" name="Google Shape;625;p54"/>
          <p:cNvPicPr preferRelativeResize="0"/>
          <p:nvPr/>
        </p:nvPicPr>
        <p:blipFill rotWithShape="1">
          <a:blip r:embed="rId3">
            <a:alphaModFix/>
          </a:blip>
          <a:srcRect b="0" l="0" r="0" t="17688"/>
          <a:stretch/>
        </p:blipFill>
        <p:spPr>
          <a:xfrm>
            <a:off x="6678000" y="2105725"/>
            <a:ext cx="5141844" cy="365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6" name="Google Shape;626;p54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Line(x1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100</a:t>
            </a:r>
            <a:r>
              <a:rPr b="1" lang="en-US">
                <a:solidFill>
                  <a:schemeClr val="dk1"/>
                </a:solidFill>
              </a:rPr>
              <a:t>, y1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x2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y2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100</a:t>
            </a:r>
            <a:r>
              <a:rPr b="1" lang="en-US">
                <a:solidFill>
                  <a:schemeClr val="dk1"/>
                </a:solidFill>
              </a:rPr>
              <a:t>, 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'blue'</a:t>
            </a: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기초 문법과의 연계(for 문)</a:t>
            </a:r>
            <a:endParaRPr/>
          </a:p>
        </p:txBody>
      </p:sp>
      <p:sp>
        <p:nvSpPr>
          <p:cNvPr id="633" name="Google Shape;633;p55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For 문을 사용하여 여러개의 Object 간편하게 만들 수 있습니다.</a:t>
            </a:r>
            <a:endParaRPr/>
          </a:p>
        </p:txBody>
      </p:sp>
      <p:pic>
        <p:nvPicPr>
          <p:cNvPr id="634" name="Google Shape;634;p55"/>
          <p:cNvPicPr preferRelativeResize="0"/>
          <p:nvPr/>
        </p:nvPicPr>
        <p:blipFill rotWithShape="1">
          <a:blip r:embed="rId3">
            <a:alphaModFix/>
          </a:blip>
          <a:srcRect b="0" l="0" r="0" t="20025"/>
          <a:stretch/>
        </p:blipFill>
        <p:spPr>
          <a:xfrm>
            <a:off x="6784850" y="2105722"/>
            <a:ext cx="5151456" cy="365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5" name="Google Shape;635;p55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for</a:t>
            </a:r>
            <a:r>
              <a:rPr b="1" lang="en-US">
                <a:solidFill>
                  <a:schemeClr val="dk1"/>
                </a:solidFill>
              </a:rPr>
              <a:t> i </a:t>
            </a:r>
            <a:r>
              <a:rPr b="1" lang="en-US">
                <a:solidFill>
                  <a:schemeClr val="accent6"/>
                </a:solidFill>
              </a:rPr>
              <a:t>in range</a:t>
            </a:r>
            <a:r>
              <a:rPr b="1" lang="en-US">
                <a:solidFill>
                  <a:schemeClr val="dk1"/>
                </a:solidFill>
              </a:rPr>
              <a:t>(</a:t>
            </a:r>
            <a:r>
              <a:rPr b="1" lang="en-US">
                <a:solidFill>
                  <a:schemeClr val="accent6"/>
                </a:solidFill>
              </a:rPr>
              <a:t>7</a:t>
            </a:r>
            <a:r>
              <a:rPr b="1" lang="en-US">
                <a:solidFill>
                  <a:schemeClr val="dk1"/>
                </a:solidFill>
              </a:rPr>
              <a:t>):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Box(x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rgbClr val="FF00FF"/>
                </a:solidFill>
              </a:rPr>
              <a:t>+</a:t>
            </a:r>
            <a:r>
              <a:rPr b="1" lang="en-US">
                <a:solidFill>
                  <a:schemeClr val="accent6"/>
                </a:solidFill>
              </a:rPr>
              <a:t>50 </a:t>
            </a:r>
            <a:r>
              <a:rPr b="1" lang="en-US">
                <a:solidFill>
                  <a:srgbClr val="FF00FF"/>
                </a:solidFill>
              </a:rPr>
              <a:t>* </a:t>
            </a:r>
            <a:r>
              <a:rPr b="1" lang="en-US">
                <a:solidFill>
                  <a:schemeClr val="dk1"/>
                </a:solidFill>
              </a:rPr>
              <a:t>i, width </a:t>
            </a:r>
            <a:r>
              <a:rPr b="1" lang="en-US">
                <a:solidFill>
                  <a:srgbClr val="FF00FF"/>
                </a:solidFill>
              </a:rPr>
              <a:t>=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height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'black'</a:t>
            </a: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기초 문법과의 연계(if 문)</a:t>
            </a:r>
            <a:endParaRPr/>
          </a:p>
        </p:txBody>
      </p:sp>
      <p:sp>
        <p:nvSpPr>
          <p:cNvPr id="642" name="Google Shape;642;p56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for문과 연계하여 if문을 사용하면 서로 다른 성질의 Object를 만들 수 있습니다.</a:t>
            </a:r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 rotWithShape="1">
          <a:blip r:embed="rId3">
            <a:alphaModFix/>
          </a:blip>
          <a:srcRect b="0" l="0" r="0" t="25606"/>
          <a:stretch/>
        </p:blipFill>
        <p:spPr>
          <a:xfrm>
            <a:off x="6895000" y="2105725"/>
            <a:ext cx="5138993" cy="3657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4" name="Google Shape;644;p56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for</a:t>
            </a:r>
            <a:r>
              <a:rPr b="1" lang="en-US">
                <a:solidFill>
                  <a:schemeClr val="dk1"/>
                </a:solidFill>
              </a:rPr>
              <a:t> i </a:t>
            </a:r>
            <a:r>
              <a:rPr b="1" lang="en-US">
                <a:solidFill>
                  <a:schemeClr val="accent6"/>
                </a:solidFill>
              </a:rPr>
              <a:t>in range</a:t>
            </a:r>
            <a:r>
              <a:rPr b="1" lang="en-US">
                <a:solidFill>
                  <a:schemeClr val="dk1"/>
                </a:solidFill>
              </a:rPr>
              <a:t>(</a:t>
            </a:r>
            <a:r>
              <a:rPr b="1" lang="en-US">
                <a:solidFill>
                  <a:schemeClr val="accent6"/>
                </a:solidFill>
              </a:rPr>
              <a:t>7</a:t>
            </a:r>
            <a:r>
              <a:rPr b="1" lang="en-US">
                <a:solidFill>
                  <a:schemeClr val="dk1"/>
                </a:solidFill>
              </a:rPr>
              <a:t>):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</a:t>
            </a:r>
            <a:r>
              <a:rPr b="1" lang="en-US">
                <a:solidFill>
                  <a:schemeClr val="accent6"/>
                </a:solidFill>
              </a:rPr>
              <a:t>if</a:t>
            </a:r>
            <a:r>
              <a:rPr b="1" lang="en-US">
                <a:solidFill>
                  <a:schemeClr val="dk1"/>
                </a:solidFill>
              </a:rPr>
              <a:t> i </a:t>
            </a:r>
            <a:r>
              <a:rPr b="1" lang="en-US">
                <a:solidFill>
                  <a:srgbClr val="FF00FF"/>
                </a:solidFill>
              </a:rPr>
              <a:t>%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2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FF00FF"/>
                </a:solidFill>
              </a:rPr>
              <a:t>==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0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Box(x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rgbClr val="FF00FF"/>
                </a:solidFill>
              </a:rPr>
              <a:t>+</a:t>
            </a:r>
            <a:r>
              <a:rPr b="1" lang="en-US">
                <a:solidFill>
                  <a:schemeClr val="accent6"/>
                </a:solidFill>
              </a:rPr>
              <a:t>50 </a:t>
            </a:r>
            <a:r>
              <a:rPr b="1" lang="en-US">
                <a:solidFill>
                  <a:srgbClr val="FF00FF"/>
                </a:solidFill>
              </a:rPr>
              <a:t>* </a:t>
            </a:r>
            <a:r>
              <a:rPr b="1" lang="en-US">
                <a:solidFill>
                  <a:schemeClr val="dk1"/>
                </a:solidFill>
              </a:rPr>
              <a:t>i, width </a:t>
            </a:r>
            <a:r>
              <a:rPr b="1" lang="en-US">
                <a:solidFill>
                  <a:srgbClr val="FF00FF"/>
                </a:solidFill>
              </a:rPr>
              <a:t>=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height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'black'</a:t>
            </a: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</a:t>
            </a:r>
            <a:r>
              <a:rPr b="1" lang="en-US">
                <a:solidFill>
                  <a:schemeClr val="accent6"/>
                </a:solidFill>
              </a:rPr>
              <a:t>else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        Box(x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rgbClr val="FF00FF"/>
                </a:solidFill>
              </a:rPr>
              <a:t>+</a:t>
            </a:r>
            <a:r>
              <a:rPr b="1" lang="en-US">
                <a:solidFill>
                  <a:schemeClr val="accent6"/>
                </a:solidFill>
              </a:rPr>
              <a:t>50 </a:t>
            </a:r>
            <a:r>
              <a:rPr b="1" lang="en-US">
                <a:solidFill>
                  <a:srgbClr val="FF00FF"/>
                </a:solidFill>
              </a:rPr>
              <a:t>* </a:t>
            </a:r>
            <a:r>
              <a:rPr b="1" lang="en-US">
                <a:solidFill>
                  <a:schemeClr val="dk1"/>
                </a:solidFill>
              </a:rPr>
              <a:t>i, width </a:t>
            </a:r>
            <a:r>
              <a:rPr b="1" lang="en-US">
                <a:solidFill>
                  <a:srgbClr val="FF00FF"/>
                </a:solidFill>
              </a:rPr>
              <a:t>=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height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'white'</a:t>
            </a: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7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기초 문법과의 연계(2중 for 문)</a:t>
            </a:r>
            <a:endParaRPr/>
          </a:p>
        </p:txBody>
      </p:sp>
      <p:sp>
        <p:nvSpPr>
          <p:cNvPr id="651" name="Google Shape;651;p57"/>
          <p:cNvSpPr txBox="1"/>
          <p:nvPr>
            <p:ph idx="1" type="body"/>
          </p:nvPr>
        </p:nvSpPr>
        <p:spPr>
          <a:xfrm>
            <a:off x="152400" y="817203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2중 for문 사용하여 더 많은 Object를 만들 수 있습니다.</a:t>
            </a:r>
            <a:endParaRPr/>
          </a:p>
        </p:txBody>
      </p:sp>
      <p:pic>
        <p:nvPicPr>
          <p:cNvPr id="652" name="Google Shape;652;p57"/>
          <p:cNvPicPr preferRelativeResize="0"/>
          <p:nvPr/>
        </p:nvPicPr>
        <p:blipFill rotWithShape="1">
          <a:blip r:embed="rId3">
            <a:alphaModFix/>
          </a:blip>
          <a:srcRect b="0" l="0" r="0" t="27420"/>
          <a:stretch/>
        </p:blipFill>
        <p:spPr>
          <a:xfrm>
            <a:off x="6876925" y="2105725"/>
            <a:ext cx="5123329" cy="3657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3" name="Google Shape;653;p57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for</a:t>
            </a:r>
            <a:r>
              <a:rPr b="1" lang="en-US">
                <a:solidFill>
                  <a:schemeClr val="dk1"/>
                </a:solidFill>
              </a:rPr>
              <a:t> i </a:t>
            </a:r>
            <a:r>
              <a:rPr b="1" lang="en-US">
                <a:solidFill>
                  <a:schemeClr val="accent6"/>
                </a:solidFill>
              </a:rPr>
              <a:t>in range</a:t>
            </a:r>
            <a:r>
              <a:rPr b="1" lang="en-US">
                <a:solidFill>
                  <a:schemeClr val="dk1"/>
                </a:solidFill>
              </a:rPr>
              <a:t>(</a:t>
            </a:r>
            <a:r>
              <a:rPr b="1" lang="en-US">
                <a:solidFill>
                  <a:schemeClr val="accent6"/>
                </a:solidFill>
              </a:rPr>
              <a:t>7</a:t>
            </a:r>
            <a:r>
              <a:rPr b="1" lang="en-US">
                <a:solidFill>
                  <a:schemeClr val="dk1"/>
                </a:solidFill>
              </a:rPr>
              <a:t>):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accent6"/>
                </a:solidFill>
              </a:rPr>
              <a:t>    for</a:t>
            </a:r>
            <a:r>
              <a:rPr b="1" lang="en-US">
                <a:solidFill>
                  <a:schemeClr val="dk1"/>
                </a:solidFill>
              </a:rPr>
              <a:t> j </a:t>
            </a:r>
            <a:r>
              <a:rPr b="1" lang="en-US">
                <a:solidFill>
                  <a:schemeClr val="accent6"/>
                </a:solidFill>
              </a:rPr>
              <a:t>in range</a:t>
            </a:r>
            <a:r>
              <a:rPr b="1" lang="en-US">
                <a:solidFill>
                  <a:schemeClr val="dk1"/>
                </a:solidFill>
              </a:rPr>
              <a:t>(</a:t>
            </a:r>
            <a:r>
              <a:rPr b="1" lang="en-US">
                <a:solidFill>
                  <a:schemeClr val="accent6"/>
                </a:solidFill>
              </a:rPr>
              <a:t>7</a:t>
            </a:r>
            <a:r>
              <a:rPr b="1" lang="en-US">
                <a:solidFill>
                  <a:schemeClr val="dk1"/>
                </a:solidFill>
              </a:rPr>
              <a:t>):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</a:t>
            </a:r>
            <a:r>
              <a:rPr b="1" lang="en-US">
                <a:solidFill>
                  <a:schemeClr val="accent6"/>
                </a:solidFill>
              </a:rPr>
              <a:t>if</a:t>
            </a:r>
            <a:r>
              <a:rPr b="1" lang="en-US">
                <a:solidFill>
                  <a:schemeClr val="dk1"/>
                </a:solidFill>
              </a:rPr>
              <a:t> i </a:t>
            </a:r>
            <a:r>
              <a:rPr b="1" lang="en-US">
                <a:solidFill>
                  <a:srgbClr val="FF00FF"/>
                </a:solidFill>
              </a:rPr>
              <a:t>%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2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FF00FF"/>
                </a:solidFill>
              </a:rPr>
              <a:t>==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0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    Box(x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rgbClr val="FF00FF"/>
                </a:solidFill>
              </a:rPr>
              <a:t>+</a:t>
            </a:r>
            <a:r>
              <a:rPr b="1" lang="en-US">
                <a:solidFill>
                  <a:schemeClr val="accent6"/>
                </a:solidFill>
              </a:rPr>
              <a:t>50 </a:t>
            </a:r>
            <a:r>
              <a:rPr b="1" lang="en-US">
                <a:solidFill>
                  <a:srgbClr val="FF00FF"/>
                </a:solidFill>
              </a:rPr>
              <a:t>* </a:t>
            </a:r>
            <a:r>
              <a:rPr b="1" lang="en-US">
                <a:solidFill>
                  <a:schemeClr val="dk1"/>
                </a:solidFill>
              </a:rPr>
              <a:t>i, y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rgbClr val="FF00FF"/>
                </a:solidFill>
              </a:rPr>
              <a:t>+</a:t>
            </a:r>
            <a:r>
              <a:rPr b="1" lang="en-US">
                <a:solidFill>
                  <a:schemeClr val="accent6"/>
                </a:solidFill>
              </a:rPr>
              <a:t>50 </a:t>
            </a:r>
            <a:r>
              <a:rPr b="1" lang="en-US">
                <a:solidFill>
                  <a:srgbClr val="FF00FF"/>
                </a:solidFill>
              </a:rPr>
              <a:t>* </a:t>
            </a:r>
            <a:r>
              <a:rPr b="1" lang="en-US">
                <a:solidFill>
                  <a:schemeClr val="dk1"/>
                </a:solidFill>
              </a:rPr>
              <a:t>j, width </a:t>
            </a:r>
            <a:r>
              <a:rPr b="1" lang="en-US">
                <a:solidFill>
                  <a:srgbClr val="FF00FF"/>
                </a:solidFill>
              </a:rPr>
              <a:t>=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height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'black'</a:t>
            </a: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</a:t>
            </a:r>
            <a:r>
              <a:rPr b="1" lang="en-US">
                <a:solidFill>
                  <a:schemeClr val="accent6"/>
                </a:solidFill>
              </a:rPr>
              <a:t>else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    Box(x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rgbClr val="FF00FF"/>
                </a:solidFill>
              </a:rPr>
              <a:t>+</a:t>
            </a:r>
            <a:r>
              <a:rPr b="1" lang="en-US">
                <a:solidFill>
                  <a:schemeClr val="accent6"/>
                </a:solidFill>
              </a:rPr>
              <a:t>50 </a:t>
            </a:r>
            <a:r>
              <a:rPr b="1" lang="en-US">
                <a:solidFill>
                  <a:srgbClr val="FF00FF"/>
                </a:solidFill>
              </a:rPr>
              <a:t>* </a:t>
            </a:r>
            <a:r>
              <a:rPr b="1" lang="en-US">
                <a:solidFill>
                  <a:schemeClr val="dk1"/>
                </a:solidFill>
              </a:rPr>
              <a:t>i, y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rgbClr val="FF00FF"/>
                </a:solidFill>
              </a:rPr>
              <a:t>+</a:t>
            </a:r>
            <a:r>
              <a:rPr b="1" lang="en-US">
                <a:solidFill>
                  <a:schemeClr val="accent6"/>
                </a:solidFill>
              </a:rPr>
              <a:t>50 </a:t>
            </a:r>
            <a:r>
              <a:rPr b="1" lang="en-US">
                <a:solidFill>
                  <a:srgbClr val="FF00FF"/>
                </a:solidFill>
              </a:rPr>
              <a:t>* </a:t>
            </a:r>
            <a:r>
              <a:rPr b="1" lang="en-US">
                <a:solidFill>
                  <a:schemeClr val="dk1"/>
                </a:solidFill>
              </a:rPr>
              <a:t>j, width </a:t>
            </a:r>
            <a:r>
              <a:rPr b="1" lang="en-US">
                <a:solidFill>
                  <a:srgbClr val="FF00FF"/>
                </a:solidFill>
              </a:rPr>
              <a:t>=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height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'white'</a:t>
            </a: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기초 문법과의 연계</a:t>
            </a:r>
            <a:endParaRPr/>
          </a:p>
        </p:txBody>
      </p:sp>
      <p:sp>
        <p:nvSpPr>
          <p:cNvPr id="660" name="Google Shape;660;p58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체크 무늬를 만들 수 있습니다.</a:t>
            </a:r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 rotWithShape="1">
          <a:blip r:embed="rId3">
            <a:alphaModFix/>
          </a:blip>
          <a:srcRect b="0" l="0" r="0" t="38328"/>
          <a:stretch/>
        </p:blipFill>
        <p:spPr>
          <a:xfrm>
            <a:off x="6855525" y="2105725"/>
            <a:ext cx="5196772" cy="3657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2" name="Google Shape;662;p58"/>
          <p:cNvSpPr/>
          <p:nvPr/>
        </p:nvSpPr>
        <p:spPr>
          <a:xfrm>
            <a:off x="737500" y="1419925"/>
            <a:ext cx="4572000" cy="502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from</a:t>
            </a:r>
            <a:r>
              <a:rPr b="1" lang="en-US"/>
              <a:t> ipydoodle </a:t>
            </a:r>
            <a:r>
              <a:rPr b="1" lang="en-US">
                <a:solidFill>
                  <a:schemeClr val="accent6"/>
                </a:solidFill>
              </a:rPr>
              <a:t>import</a:t>
            </a:r>
            <a:r>
              <a:rPr b="1" lang="en-US"/>
              <a:t> </a:t>
            </a:r>
            <a:r>
              <a:rPr b="1" lang="en-US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World()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for</a:t>
            </a:r>
            <a:r>
              <a:rPr b="1" lang="en-US">
                <a:solidFill>
                  <a:schemeClr val="dk1"/>
                </a:solidFill>
              </a:rPr>
              <a:t> i </a:t>
            </a:r>
            <a:r>
              <a:rPr b="1" lang="en-US">
                <a:solidFill>
                  <a:schemeClr val="accent6"/>
                </a:solidFill>
              </a:rPr>
              <a:t>in range</a:t>
            </a:r>
            <a:r>
              <a:rPr b="1" lang="en-US">
                <a:solidFill>
                  <a:schemeClr val="dk1"/>
                </a:solidFill>
              </a:rPr>
              <a:t>(</a:t>
            </a:r>
            <a:r>
              <a:rPr b="1" lang="en-US">
                <a:solidFill>
                  <a:schemeClr val="accent6"/>
                </a:solidFill>
              </a:rPr>
              <a:t>7</a:t>
            </a:r>
            <a:r>
              <a:rPr b="1" lang="en-US">
                <a:solidFill>
                  <a:schemeClr val="dk1"/>
                </a:solidFill>
              </a:rPr>
              <a:t>):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    for</a:t>
            </a:r>
            <a:r>
              <a:rPr b="1" lang="en-US">
                <a:solidFill>
                  <a:schemeClr val="dk1"/>
                </a:solidFill>
              </a:rPr>
              <a:t> j </a:t>
            </a:r>
            <a:r>
              <a:rPr b="1" lang="en-US">
                <a:solidFill>
                  <a:schemeClr val="accent6"/>
                </a:solidFill>
              </a:rPr>
              <a:t>in range</a:t>
            </a:r>
            <a:r>
              <a:rPr b="1" lang="en-US">
                <a:solidFill>
                  <a:schemeClr val="dk1"/>
                </a:solidFill>
              </a:rPr>
              <a:t>(</a:t>
            </a:r>
            <a:r>
              <a:rPr b="1" lang="en-US">
                <a:solidFill>
                  <a:schemeClr val="accent6"/>
                </a:solidFill>
              </a:rPr>
              <a:t>7</a:t>
            </a:r>
            <a:r>
              <a:rPr b="1" lang="en-US">
                <a:solidFill>
                  <a:schemeClr val="dk1"/>
                </a:solidFill>
              </a:rPr>
              <a:t>):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        if</a:t>
            </a:r>
            <a:r>
              <a:rPr b="1" lang="en-US">
                <a:solidFill>
                  <a:schemeClr val="dk1"/>
                </a:solidFill>
              </a:rPr>
              <a:t> j </a:t>
            </a:r>
            <a:r>
              <a:rPr b="1" lang="en-US">
                <a:solidFill>
                  <a:srgbClr val="FF00FF"/>
                </a:solidFill>
              </a:rPr>
              <a:t>%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2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FF00FF"/>
                </a:solidFill>
              </a:rPr>
              <a:t>==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0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    odd_color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'white'</a:t>
            </a:r>
            <a:endParaRPr b="1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00000"/>
                </a:solidFill>
              </a:rPr>
              <a:t>            </a:t>
            </a:r>
            <a:r>
              <a:rPr b="1" lang="en-US">
                <a:solidFill>
                  <a:schemeClr val="dk1"/>
                </a:solidFill>
              </a:rPr>
              <a:t>even_color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'black'</a:t>
            </a:r>
            <a:endParaRPr b="1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        else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    odd_color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'black'</a:t>
            </a:r>
            <a:endParaRPr b="1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00000"/>
                </a:solidFill>
              </a:rPr>
              <a:t>            </a:t>
            </a:r>
            <a:r>
              <a:rPr b="1" lang="en-US">
                <a:solidFill>
                  <a:schemeClr val="dk1"/>
                </a:solidFill>
              </a:rPr>
              <a:t>even_color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C00000"/>
                </a:solidFill>
              </a:rPr>
              <a:t>'white'</a:t>
            </a:r>
            <a:endParaRPr b="1">
              <a:solidFill>
                <a:srgbClr val="C00000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</a:t>
            </a:r>
            <a:r>
              <a:rPr b="1" lang="en-US">
                <a:solidFill>
                  <a:schemeClr val="accent6"/>
                </a:solidFill>
              </a:rPr>
              <a:t>if</a:t>
            </a:r>
            <a:r>
              <a:rPr b="1" lang="en-US">
                <a:solidFill>
                  <a:schemeClr val="dk1"/>
                </a:solidFill>
              </a:rPr>
              <a:t> i </a:t>
            </a:r>
            <a:r>
              <a:rPr b="1" lang="en-US">
                <a:solidFill>
                  <a:srgbClr val="FF00FF"/>
                </a:solidFill>
              </a:rPr>
              <a:t>%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2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FF00FF"/>
                </a:solidFill>
              </a:rPr>
              <a:t>==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0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    Box(x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rgbClr val="FF00FF"/>
                </a:solidFill>
              </a:rPr>
              <a:t>+</a:t>
            </a:r>
            <a:r>
              <a:rPr b="1" lang="en-US">
                <a:solidFill>
                  <a:schemeClr val="accent6"/>
                </a:solidFill>
              </a:rPr>
              <a:t>50 </a:t>
            </a:r>
            <a:r>
              <a:rPr b="1" lang="en-US">
                <a:solidFill>
                  <a:srgbClr val="FF00FF"/>
                </a:solidFill>
              </a:rPr>
              <a:t>* </a:t>
            </a:r>
            <a:r>
              <a:rPr b="1" lang="en-US">
                <a:solidFill>
                  <a:schemeClr val="dk1"/>
                </a:solidFill>
              </a:rPr>
              <a:t>i, y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rgbClr val="FF00FF"/>
                </a:solidFill>
              </a:rPr>
              <a:t>+</a:t>
            </a:r>
            <a:r>
              <a:rPr b="1" lang="en-US">
                <a:solidFill>
                  <a:schemeClr val="accent6"/>
                </a:solidFill>
              </a:rPr>
              <a:t>50 </a:t>
            </a:r>
            <a:r>
              <a:rPr b="1" lang="en-US">
                <a:solidFill>
                  <a:srgbClr val="FF00FF"/>
                </a:solidFill>
              </a:rPr>
              <a:t>* </a:t>
            </a:r>
            <a:r>
              <a:rPr b="1" lang="en-US">
                <a:solidFill>
                  <a:schemeClr val="dk1"/>
                </a:solidFill>
              </a:rPr>
              <a:t>j, width </a:t>
            </a:r>
            <a:r>
              <a:rPr b="1" lang="en-US">
                <a:solidFill>
                  <a:srgbClr val="FF00FF"/>
                </a:solidFill>
              </a:rPr>
              <a:t>=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height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even_color)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        else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    Box(x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rgbClr val="FF00FF"/>
                </a:solidFill>
              </a:rPr>
              <a:t>+</a:t>
            </a:r>
            <a:r>
              <a:rPr b="1" lang="en-US">
                <a:solidFill>
                  <a:schemeClr val="accent6"/>
                </a:solidFill>
              </a:rPr>
              <a:t>50 </a:t>
            </a:r>
            <a:r>
              <a:rPr b="1" lang="en-US">
                <a:solidFill>
                  <a:srgbClr val="FF00FF"/>
                </a:solidFill>
              </a:rPr>
              <a:t>* </a:t>
            </a:r>
            <a:r>
              <a:rPr b="1" lang="en-US">
                <a:solidFill>
                  <a:schemeClr val="dk1"/>
                </a:solidFill>
              </a:rPr>
              <a:t>i, y </a:t>
            </a:r>
            <a:r>
              <a:rPr b="1" lang="en-US">
                <a:solidFill>
                  <a:srgbClr val="FF00FF"/>
                </a:solidFill>
              </a:rPr>
              <a:t>= -</a:t>
            </a:r>
            <a:r>
              <a:rPr b="1" lang="en-US">
                <a:solidFill>
                  <a:schemeClr val="accent6"/>
                </a:solidFill>
              </a:rPr>
              <a:t>150</a:t>
            </a:r>
            <a:r>
              <a:rPr b="1" lang="en-US">
                <a:solidFill>
                  <a:srgbClr val="FF00FF"/>
                </a:solidFill>
              </a:rPr>
              <a:t>+</a:t>
            </a:r>
            <a:r>
              <a:rPr b="1" lang="en-US">
                <a:solidFill>
                  <a:schemeClr val="accent6"/>
                </a:solidFill>
              </a:rPr>
              <a:t>50 </a:t>
            </a:r>
            <a:r>
              <a:rPr b="1" lang="en-US">
                <a:solidFill>
                  <a:srgbClr val="FF00FF"/>
                </a:solidFill>
              </a:rPr>
              <a:t>* </a:t>
            </a:r>
            <a:r>
              <a:rPr b="1" lang="en-US">
                <a:solidFill>
                  <a:schemeClr val="dk1"/>
                </a:solidFill>
              </a:rPr>
              <a:t>j, width </a:t>
            </a:r>
            <a:r>
              <a:rPr b="1" lang="en-US">
                <a:solidFill>
                  <a:srgbClr val="FF00FF"/>
                </a:solidFill>
              </a:rPr>
              <a:t>=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height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accent6"/>
                </a:solidFill>
              </a:rPr>
              <a:t>50</a:t>
            </a:r>
            <a:r>
              <a:rPr b="1" lang="en-US">
                <a:solidFill>
                  <a:schemeClr val="dk1"/>
                </a:solidFill>
              </a:rPr>
              <a:t>, color </a:t>
            </a:r>
            <a:r>
              <a:rPr b="1" lang="en-US">
                <a:solidFill>
                  <a:srgbClr val="FF00FF"/>
                </a:solidFill>
              </a:rPr>
              <a:t>=</a:t>
            </a:r>
            <a:r>
              <a:rPr b="1" lang="en-US">
                <a:solidFill>
                  <a:schemeClr val="dk1"/>
                </a:solidFill>
              </a:rPr>
              <a:t> odd_color)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9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수업으로의 발전</a:t>
            </a:r>
            <a:endParaRPr/>
          </a:p>
        </p:txBody>
      </p:sp>
      <p:sp>
        <p:nvSpPr>
          <p:cNvPr id="669" name="Google Shape;669;p59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키보드 조작과 텍스트를 추가하여 간단한 게임을 만들 수 있습니다.</a:t>
            </a:r>
            <a:endParaRPr/>
          </a:p>
        </p:txBody>
      </p:sp>
      <p:pic>
        <p:nvPicPr>
          <p:cNvPr id="670" name="Google Shape;6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200" y="1431475"/>
            <a:ext cx="7315200" cy="52201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수업으로의 발전</a:t>
            </a:r>
            <a:endParaRPr/>
          </a:p>
        </p:txBody>
      </p:sp>
      <p:sp>
        <p:nvSpPr>
          <p:cNvPr id="677" name="Google Shape;677;p60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자유낙하 시뮬레이션</a:t>
            </a:r>
            <a:endParaRPr/>
          </a:p>
        </p:txBody>
      </p:sp>
      <p:pic>
        <p:nvPicPr>
          <p:cNvPr id="678" name="Google Shape;6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925" y="1292203"/>
            <a:ext cx="7315200" cy="52037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1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수업으로의 발전</a:t>
            </a:r>
            <a:endParaRPr/>
          </a:p>
        </p:txBody>
      </p:sp>
      <p:sp>
        <p:nvSpPr>
          <p:cNvPr id="685" name="Google Shape;685;p61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ᆞ"/>
            </a:pPr>
            <a:r>
              <a:rPr lang="en-US"/>
              <a:t>충돌 시뮬레이션</a:t>
            </a:r>
            <a:endParaRPr/>
          </a:p>
        </p:txBody>
      </p:sp>
      <p:pic>
        <p:nvPicPr>
          <p:cNvPr id="686" name="Google Shape;6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725" y="1037050"/>
            <a:ext cx="5486400" cy="548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17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151" name="Google Shape;151;p17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152" name="Google Shape;1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681078" y="506198"/>
            <a:ext cx="219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준비하기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232441" y="449853"/>
            <a:ext cx="836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645453" y="1084179"/>
            <a:ext cx="200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클래스 구성하기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645453" y="1726200"/>
            <a:ext cx="995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다른 학생들에게 이메일을 통해 초대 링크를 배포해주시고, 회원가입과 반 등록을 진행해 주세요.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219" y="3716469"/>
            <a:ext cx="9229563" cy="200368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158" name="Google Shape;158;p17"/>
          <p:cNvSpPr/>
          <p:nvPr/>
        </p:nvSpPr>
        <p:spPr>
          <a:xfrm flipH="1" rot="-3020397">
            <a:off x="9751220" y="3185940"/>
            <a:ext cx="952790" cy="532226"/>
          </a:xfrm>
          <a:prstGeom prst="rightArrow">
            <a:avLst>
              <a:gd fmla="val 38236" name="adj1"/>
              <a:gd fmla="val 54594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645453" y="2216353"/>
            <a:ext cx="11396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모든 학생들이 클래스에 등록이 되었는지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대시보드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통해 확인해 주세요.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이름변경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왼쪽 사람모양 아이콘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통해 바꾸실 수 있습니다.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2"/>
          <p:cNvSpPr txBox="1"/>
          <p:nvPr>
            <p:ph type="ctrTitle"/>
          </p:nvPr>
        </p:nvSpPr>
        <p:spPr>
          <a:xfrm>
            <a:off x="1524000" y="1503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Codle을 활용한 인공지능 수업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2"/>
          <p:cNvSpPr txBox="1"/>
          <p:nvPr>
            <p:ph idx="1" type="subTitle"/>
          </p:nvPr>
        </p:nvSpPr>
        <p:spPr>
          <a:xfrm>
            <a:off x="3378900" y="4338800"/>
            <a:ext cx="5434200" cy="47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69570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공공 데이터를 활용한 데이터 시각화</a:t>
            </a:r>
            <a:endParaRPr/>
          </a:p>
        </p:txBody>
      </p:sp>
      <p:sp>
        <p:nvSpPr>
          <p:cNvPr id="694" name="Google Shape;694;p62"/>
          <p:cNvSpPr txBox="1"/>
          <p:nvPr/>
        </p:nvSpPr>
        <p:spPr>
          <a:xfrm>
            <a:off x="562326" y="460723"/>
            <a:ext cx="563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광주교육청 파이썬 교사 연수 3</a:t>
            </a:r>
            <a:r>
              <a:rPr lang="en-US" sz="1700">
                <a:solidFill>
                  <a:schemeClr val="dk1"/>
                </a:solidFill>
              </a:rPr>
              <a:t>교시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3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1] 파이썬으로 데이터 불러오기</a:t>
            </a:r>
            <a:endParaRPr/>
          </a:p>
        </p:txBody>
      </p:sp>
      <p:sp>
        <p:nvSpPr>
          <p:cNvPr id="701" name="Google Shape;701;p63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CSV 파일의 데이터를 데이터 프레임으로 전환합니다.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첫번째 셀 코드와 결과</a:t>
            </a:r>
            <a:endParaRPr/>
          </a:p>
        </p:txBody>
      </p:sp>
      <p:pic>
        <p:nvPicPr>
          <p:cNvPr id="702" name="Google Shape;7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25" y="2029625"/>
            <a:ext cx="5565125" cy="119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3" name="Google Shape;70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838" y="3793763"/>
            <a:ext cx="6400800" cy="21981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4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2] 데이터의 구성정보 알아보기</a:t>
            </a:r>
            <a:endParaRPr/>
          </a:p>
        </p:txBody>
      </p:sp>
      <p:sp>
        <p:nvSpPr>
          <p:cNvPr id="710" name="Google Shape;710;p64"/>
          <p:cNvSpPr txBox="1"/>
          <p:nvPr>
            <p:ph idx="1" type="body"/>
          </p:nvPr>
        </p:nvSpPr>
        <p:spPr>
          <a:xfrm>
            <a:off x="208625" y="76832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CSV 파일 데이터의 구성을 출력합니다.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두번째 셀 코드와 결과 </a:t>
            </a:r>
            <a:endParaRPr/>
          </a:p>
        </p:txBody>
      </p:sp>
      <p:pic>
        <p:nvPicPr>
          <p:cNvPr id="711" name="Google Shape;7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650" y="1993273"/>
            <a:ext cx="3408939" cy="43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2" name="Google Shape;71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538" y="2705650"/>
            <a:ext cx="5196675" cy="3489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5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3] 결측값 확인 및 처리하기</a:t>
            </a:r>
            <a:endParaRPr/>
          </a:p>
        </p:txBody>
      </p:sp>
      <p:sp>
        <p:nvSpPr>
          <p:cNvPr id="719" name="Google Shape;719;p65"/>
          <p:cNvSpPr txBox="1"/>
          <p:nvPr>
            <p:ph idx="1" type="body"/>
          </p:nvPr>
        </p:nvSpPr>
        <p:spPr>
          <a:xfrm>
            <a:off x="244450" y="92947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CSV 파일 내에 결측값이 없는지 확인합니다. 없는 경우 해당 부분은 False로 나오게 됩니다.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025" y="1577458"/>
            <a:ext cx="3187150" cy="3464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1" name="Google Shape;72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650" y="2077075"/>
            <a:ext cx="5729900" cy="4780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6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4] 결측값의 갯수 확인하기</a:t>
            </a:r>
            <a:endParaRPr/>
          </a:p>
        </p:txBody>
      </p:sp>
      <p:sp>
        <p:nvSpPr>
          <p:cNvPr id="728" name="Google Shape;728;p66"/>
          <p:cNvSpPr txBox="1"/>
          <p:nvPr>
            <p:ph idx="1" type="body"/>
          </p:nvPr>
        </p:nvSpPr>
        <p:spPr>
          <a:xfrm>
            <a:off x="244450" y="92947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CSV 파일 내에 결측값이 없는지 한번 더 확인합니다.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결측치가 없어, 아래와 같이 모두 0이라는 값이 출력됩니다. 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">
            <a:off x="4030987" y="2542925"/>
            <a:ext cx="3885400" cy="357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0" name="Google Shape;73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200" y="3248825"/>
            <a:ext cx="2552975" cy="208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7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5] 결측값을 특정한 값으로 채우기</a:t>
            </a:r>
            <a:endParaRPr/>
          </a:p>
        </p:txBody>
      </p:sp>
      <p:sp>
        <p:nvSpPr>
          <p:cNvPr id="737" name="Google Shape;737;p67"/>
          <p:cNvSpPr txBox="1"/>
          <p:nvPr>
            <p:ph idx="1" type="body"/>
          </p:nvPr>
        </p:nvSpPr>
        <p:spPr>
          <a:xfrm>
            <a:off x="152400" y="94737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결측치가 있는 경우 특정 값으로 채워주는 코드입니다.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본 예시에서는 결측치가 없어 데이터 프레임에 변화는 없습니다.   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500" y="1811050"/>
            <a:ext cx="3821000" cy="43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9" name="Google Shape;73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275" y="2318050"/>
            <a:ext cx="7484700" cy="437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8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6] 도수분포표 그리기</a:t>
            </a:r>
            <a:endParaRPr/>
          </a:p>
        </p:txBody>
      </p:sp>
      <p:sp>
        <p:nvSpPr>
          <p:cNvPr id="746" name="Google Shape;746;p68"/>
          <p:cNvSpPr txBox="1"/>
          <p:nvPr>
            <p:ph idx="1" type="body"/>
          </p:nvPr>
        </p:nvSpPr>
        <p:spPr>
          <a:xfrm>
            <a:off x="152400" y="94737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데이터를 도수분포표로 변환하여 그려줍니다. 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본 예제에서는 지역별로 맛집이 몇 곳인지 계산해 줍니다.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613" y="2258723"/>
            <a:ext cx="5756075" cy="337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8" name="Google Shape;74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488" y="3077657"/>
            <a:ext cx="4081025" cy="222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9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7] 도수 분포표에서 비율 계산하기</a:t>
            </a:r>
            <a:endParaRPr/>
          </a:p>
        </p:txBody>
      </p:sp>
      <p:sp>
        <p:nvSpPr>
          <p:cNvPr id="755" name="Google Shape;755;p69"/>
          <p:cNvSpPr txBox="1"/>
          <p:nvPr>
            <p:ph idx="1" type="body"/>
          </p:nvPr>
        </p:nvSpPr>
        <p:spPr>
          <a:xfrm>
            <a:off x="366750" y="983203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도수분포표에서 각 지역에 몇 퍼센트의 맛집이 분포하는지 계산합니다.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계산을 통해 서구에 맛집이 가장 많은것을 알 수 있습니다. 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25" y="1898050"/>
            <a:ext cx="9633675" cy="16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28" y="3703625"/>
            <a:ext cx="3048147" cy="30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0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[응용] 데이터에서 맛집 종류별 비율 구하기</a:t>
            </a:r>
            <a:endParaRPr/>
          </a:p>
        </p:txBody>
      </p:sp>
      <p:sp>
        <p:nvSpPr>
          <p:cNvPr id="764" name="Google Shape;764;p70"/>
          <p:cNvSpPr txBox="1"/>
          <p:nvPr>
            <p:ph idx="1" type="body"/>
          </p:nvPr>
        </p:nvSpPr>
        <p:spPr>
          <a:xfrm>
            <a:off x="366750" y="983203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같은 방식으로 데이터에서 광주 내 맛집 종류의 비율을 구해봅니다. 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5" name="Google Shape;7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56" y="1787325"/>
            <a:ext cx="10967076" cy="104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6" name="Google Shape;7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928" y="3100200"/>
            <a:ext cx="2776125" cy="218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1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8]데이터를 막대그래프로 표현하기</a:t>
            </a:r>
            <a:endParaRPr/>
          </a:p>
        </p:txBody>
      </p:sp>
      <p:sp>
        <p:nvSpPr>
          <p:cNvPr id="773" name="Google Shape;773;p71"/>
          <p:cNvSpPr txBox="1"/>
          <p:nvPr>
            <p:ph idx="1" type="body"/>
          </p:nvPr>
        </p:nvSpPr>
        <p:spPr>
          <a:xfrm>
            <a:off x="208625" y="88882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해당 도수분포표를 시각화를 위해 막대그래프로 표현합니다.</a:t>
            </a:r>
            <a:endParaRPr/>
          </a:p>
        </p:txBody>
      </p:sp>
      <p:pic>
        <p:nvPicPr>
          <p:cNvPr id="774" name="Google Shape;7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707" y="1504132"/>
            <a:ext cx="5200350" cy="1347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5" name="Google Shape;7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246" y="3070075"/>
            <a:ext cx="7889254" cy="281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18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166" name="Google Shape;166;p18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167" name="Google Shape;1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232442" y="449853"/>
            <a:ext cx="824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645453" y="1084179"/>
            <a:ext cx="457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Ipynb 파일 형식으로 수업자료 제작하기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645453" y="1726200"/>
            <a:ext cx="8320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5250" lvl="0" marL="82176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코딩환경 이동 – 파일 탭 – 새로 만들기 – 노트북을 순서대로 클릭해 주세요.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668" y="2636849"/>
            <a:ext cx="5746506" cy="270839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2165407" y="4260260"/>
            <a:ext cx="2370900" cy="620400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5">
            <a:alphaModFix/>
          </a:blip>
          <a:srcRect b="69982" l="0" r="70214" t="6677"/>
          <a:stretch/>
        </p:blipFill>
        <p:spPr>
          <a:xfrm>
            <a:off x="6765966" y="2807350"/>
            <a:ext cx="4704144" cy="207340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174" name="Google Shape;174;p18"/>
          <p:cNvSpPr/>
          <p:nvPr/>
        </p:nvSpPr>
        <p:spPr>
          <a:xfrm>
            <a:off x="9983147" y="3200104"/>
            <a:ext cx="1583400" cy="291300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681078" y="506198"/>
            <a:ext cx="322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제작하기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2"/>
          <p:cNvSpPr txBox="1"/>
          <p:nvPr>
            <p:ph type="ctrTitle"/>
          </p:nvPr>
        </p:nvSpPr>
        <p:spPr>
          <a:xfrm>
            <a:off x="1524000" y="1503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Codle을 활용한 인공지능 수업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72"/>
          <p:cNvSpPr txBox="1"/>
          <p:nvPr>
            <p:ph idx="1" type="subTitle"/>
          </p:nvPr>
        </p:nvSpPr>
        <p:spPr>
          <a:xfrm>
            <a:off x="3178675" y="3891075"/>
            <a:ext cx="6723300" cy="55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2. 클러스터링을 활용한 실생활 인공지능 맛보기</a:t>
            </a:r>
            <a:endParaRPr sz="2200"/>
          </a:p>
        </p:txBody>
      </p:sp>
      <p:sp>
        <p:nvSpPr>
          <p:cNvPr id="783" name="Google Shape;783;p72"/>
          <p:cNvSpPr txBox="1"/>
          <p:nvPr/>
        </p:nvSpPr>
        <p:spPr>
          <a:xfrm>
            <a:off x="562326" y="460723"/>
            <a:ext cx="563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광주교육청 파이썬 교사 연수 3</a:t>
            </a:r>
            <a:r>
              <a:rPr lang="en-US" sz="1700">
                <a:solidFill>
                  <a:schemeClr val="dk1"/>
                </a:solidFill>
              </a:rPr>
              <a:t>교시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3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1]데이터 준비하기 : 유저의 나이와 게임 점수를 dataframe으로 입력하기</a:t>
            </a:r>
            <a:endParaRPr/>
          </a:p>
        </p:txBody>
      </p:sp>
      <p:sp>
        <p:nvSpPr>
          <p:cNvPr id="790" name="Google Shape;790;p73"/>
          <p:cNvSpPr txBox="1"/>
          <p:nvPr>
            <p:ph idx="1" type="body"/>
          </p:nvPr>
        </p:nvSpPr>
        <p:spPr>
          <a:xfrm>
            <a:off x="244450" y="914990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Array의 형태로 20명의 유저들의 나이와 게임을 입력합니다.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앞의 5개의 데이터를 출력하면 오른쪽과 같이 나오게 됩니다.  </a:t>
            </a:r>
            <a:endParaRPr/>
          </a:p>
        </p:txBody>
      </p:sp>
      <p:pic>
        <p:nvPicPr>
          <p:cNvPr id="791" name="Google Shape;7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25" y="2443588"/>
            <a:ext cx="8244275" cy="297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2" name="Google Shape;79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6307" y="2523368"/>
            <a:ext cx="1712375" cy="2814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4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2] 데이터를 학습하고 클러스터링으로 시각화하기</a:t>
            </a:r>
            <a:endParaRPr/>
          </a:p>
        </p:txBody>
      </p:sp>
      <p:sp>
        <p:nvSpPr>
          <p:cNvPr id="799" name="Google Shape;799;p74"/>
          <p:cNvSpPr txBox="1"/>
          <p:nvPr>
            <p:ph idx="1" type="body"/>
          </p:nvPr>
        </p:nvSpPr>
        <p:spPr>
          <a:xfrm>
            <a:off x="366750" y="96632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아래와 같이 총 클러스터의 수는 3개로 지정하고, 분포를 확인합니다.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각 데이터는 0,1,2 3개의 분포로 분류됩니다.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전체데이터를 확인하고 싶을때는 마지막 줄을 df로 수정합니다.</a:t>
            </a:r>
            <a:endParaRPr/>
          </a:p>
        </p:txBody>
      </p:sp>
      <p:pic>
        <p:nvPicPr>
          <p:cNvPr id="800" name="Google Shape;80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688" y="2991800"/>
            <a:ext cx="5980525" cy="117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1" name="Google Shape;8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350" y="2385798"/>
            <a:ext cx="2409600" cy="2563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5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3]</a:t>
            </a:r>
            <a:r>
              <a:rPr lang="en-US"/>
              <a:t> 클러스터링을 통해 학습한 데이터를 시각화하기</a:t>
            </a:r>
            <a:endParaRPr/>
          </a:p>
        </p:txBody>
      </p:sp>
      <p:sp>
        <p:nvSpPr>
          <p:cNvPr id="808" name="Google Shape;808;p75"/>
          <p:cNvSpPr txBox="1"/>
          <p:nvPr>
            <p:ph idx="1" type="body"/>
          </p:nvPr>
        </p:nvSpPr>
        <p:spPr>
          <a:xfrm>
            <a:off x="366750" y="96632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먼저, cluster의 값이 0,1,2의 경우 각각 df1,df2, df3에 저장합니다.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그리고 df1, df2, df3의 분포를 시각화 합니다.</a:t>
            </a:r>
            <a:endParaRPr/>
          </a:p>
        </p:txBody>
      </p:sp>
      <p:pic>
        <p:nvPicPr>
          <p:cNvPr id="809" name="Google Shape;8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987" y="2045575"/>
            <a:ext cx="8518025" cy="341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6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3] 클러스터링을 통해 학습한 데이터를 시각화하기</a:t>
            </a:r>
            <a:endParaRPr/>
          </a:p>
        </p:txBody>
      </p:sp>
      <p:sp>
        <p:nvSpPr>
          <p:cNvPr id="816" name="Google Shape;816;p76"/>
          <p:cNvSpPr txBox="1"/>
          <p:nvPr>
            <p:ph idx="1" type="body"/>
          </p:nvPr>
        </p:nvSpPr>
        <p:spPr>
          <a:xfrm>
            <a:off x="366750" y="96632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결과 화면</a:t>
            </a:r>
            <a:endParaRPr/>
          </a:p>
        </p:txBody>
      </p:sp>
      <p:pic>
        <p:nvPicPr>
          <p:cNvPr id="817" name="Google Shape;8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462" y="1680225"/>
            <a:ext cx="5775085" cy="420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7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4] 학습한 결과를 요약하기</a:t>
            </a:r>
            <a:endParaRPr/>
          </a:p>
        </p:txBody>
      </p:sp>
      <p:sp>
        <p:nvSpPr>
          <p:cNvPr id="824" name="Google Shape;824;p77"/>
          <p:cNvSpPr txBox="1"/>
          <p:nvPr>
            <p:ph idx="1" type="body"/>
          </p:nvPr>
        </p:nvSpPr>
        <p:spPr>
          <a:xfrm>
            <a:off x="366750" y="96632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전체적으로 요약한 데이터를 보고싶을  때 describe 함수를 활용합니다.</a:t>
            </a:r>
            <a:endParaRPr/>
          </a:p>
        </p:txBody>
      </p:sp>
      <p:pic>
        <p:nvPicPr>
          <p:cNvPr id="825" name="Google Shape;8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004" y="2389054"/>
            <a:ext cx="3345975" cy="347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6" name="Google Shape;82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188" y="1668873"/>
            <a:ext cx="1517600" cy="31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8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5] 데이터를 0~1사이의 값으로 정규화하기</a:t>
            </a:r>
            <a:endParaRPr/>
          </a:p>
        </p:txBody>
      </p:sp>
      <p:sp>
        <p:nvSpPr>
          <p:cNvPr id="833" name="Google Shape;833;p78"/>
          <p:cNvSpPr txBox="1"/>
          <p:nvPr>
            <p:ph idx="1" type="body"/>
          </p:nvPr>
        </p:nvSpPr>
        <p:spPr>
          <a:xfrm>
            <a:off x="366750" y="96632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주어진 데이터를 0에서 1사이의 값으로 정규화하고 싶을 때 Scaler함수를 사용합니다. </a:t>
            </a:r>
            <a:endParaRPr/>
          </a:p>
        </p:txBody>
      </p:sp>
      <p:pic>
        <p:nvPicPr>
          <p:cNvPr id="834" name="Google Shape;83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00" y="1859525"/>
            <a:ext cx="4400000" cy="1596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5" name="Google Shape;83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417" y="3780600"/>
            <a:ext cx="2761175" cy="226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9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6] 정규화한 데이터를 활용하여 학습하기</a:t>
            </a:r>
            <a:endParaRPr/>
          </a:p>
        </p:txBody>
      </p:sp>
      <p:sp>
        <p:nvSpPr>
          <p:cNvPr id="842" name="Google Shape;842;p79"/>
          <p:cNvSpPr txBox="1"/>
          <p:nvPr>
            <p:ph idx="1" type="body"/>
          </p:nvPr>
        </p:nvSpPr>
        <p:spPr>
          <a:xfrm>
            <a:off x="366750" y="966328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정규화 한 Age, Score 값들이 어떤 클러스터에 속하는지 학습합니다</a:t>
            </a:r>
            <a:r>
              <a:rPr lang="en-US"/>
              <a:t>. </a:t>
            </a:r>
            <a:endParaRPr/>
          </a:p>
        </p:txBody>
      </p:sp>
      <p:pic>
        <p:nvPicPr>
          <p:cNvPr id="843" name="Google Shape;84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913" y="1834800"/>
            <a:ext cx="5138175" cy="98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437" y="3101525"/>
            <a:ext cx="3033150" cy="268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0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7] 클러스터의 중심 값 출력하기</a:t>
            </a:r>
            <a:endParaRPr/>
          </a:p>
        </p:txBody>
      </p:sp>
      <p:sp>
        <p:nvSpPr>
          <p:cNvPr id="851" name="Google Shape;851;p80"/>
          <p:cNvSpPr txBox="1"/>
          <p:nvPr>
            <p:ph idx="1" type="body"/>
          </p:nvPr>
        </p:nvSpPr>
        <p:spPr>
          <a:xfrm>
            <a:off x="366750" y="817203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3개로 나누어진 클러스터의 좌표값을 출력합니다. </a:t>
            </a:r>
            <a:r>
              <a:rPr lang="en-US"/>
              <a:t> </a:t>
            </a:r>
            <a:endParaRPr/>
          </a:p>
        </p:txBody>
      </p:sp>
      <p:pic>
        <p:nvPicPr>
          <p:cNvPr id="852" name="Google Shape;8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425" y="2135894"/>
            <a:ext cx="3033150" cy="4379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3" name="Google Shape;85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925" y="3254499"/>
            <a:ext cx="3680150" cy="92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1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8] 학습한 결과를 중심과 함께 시각화 하기</a:t>
            </a:r>
            <a:endParaRPr/>
          </a:p>
        </p:txBody>
      </p:sp>
      <p:sp>
        <p:nvSpPr>
          <p:cNvPr id="860" name="Google Shape;860;p81"/>
          <p:cNvSpPr txBox="1"/>
          <p:nvPr>
            <p:ph idx="1" type="body"/>
          </p:nvPr>
        </p:nvSpPr>
        <p:spPr>
          <a:xfrm>
            <a:off x="733500" y="817215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df1, df2, df3의 3개 클러스터의 색을 지정해 준 후 산점도를 표현합니다.</a:t>
            </a:r>
            <a:endParaRPr/>
          </a:p>
        </p:txBody>
      </p:sp>
      <p:pic>
        <p:nvPicPr>
          <p:cNvPr id="861" name="Google Shape;86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50" y="1993825"/>
            <a:ext cx="11458501" cy="3521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19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182" name="Google Shape;182;p19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183" name="Google Shape;1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232442" y="449853"/>
            <a:ext cx="86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645453" y="1084179"/>
            <a:ext cx="514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Ipynb 파일 형식으로 수업자료 제작하기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645453" y="1726200"/>
            <a:ext cx="589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lpython 노트북을 활용하는 방법은 아래와 같습니다.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244" y="3240487"/>
            <a:ext cx="6445332" cy="3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711197" y="3754438"/>
            <a:ext cx="589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⓵</a:t>
            </a:r>
            <a:r>
              <a:rPr b="1" lang="en-US" sz="1500">
                <a:solidFill>
                  <a:srgbClr val="4398F2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⓶</a:t>
            </a:r>
            <a:r>
              <a:rPr b="1" lang="en-US" sz="1500">
                <a:solidFill>
                  <a:srgbClr val="4398F2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⓷       ⓸      ⓹       ⓺      ⓻      </a:t>
            </a:r>
            <a:r>
              <a:rPr lang="en-US" sz="1500">
                <a:solidFill>
                  <a:schemeClr val="dk1"/>
                </a:solidFill>
              </a:rPr>
              <a:t> 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⓼      ⓽           ⓾</a:t>
            </a:r>
            <a:r>
              <a:rPr b="1" lang="en-US" sz="1500">
                <a:solidFill>
                  <a:srgbClr val="4398F2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8078090" y="2103226"/>
            <a:ext cx="32112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⓵ 노트북 저장 및 체크 포인트 생성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⓶ 아래에 cell 추가하기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⓷ 선택한 셀 잘라내기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⓸ 선택한 셀 복사 + 클립보드에 붙여넣기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⓹ 선택한 셀 실행하고 진행하기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⓺ 해당 셀의 파이썬 코드 중지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⓻ 커널 다시 시작하기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⓼</a:t>
            </a: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커널 재시작 후 노트북 전체 실행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681078" y="506198"/>
            <a:ext cx="322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제작하기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2"/>
          <p:cNvSpPr txBox="1"/>
          <p:nvPr>
            <p:ph type="title"/>
          </p:nvPr>
        </p:nvSpPr>
        <p:spPr>
          <a:xfrm>
            <a:off x="152400" y="236525"/>
            <a:ext cx="10515600" cy="4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[Step 8] 학습한 결과를 중심과 함께 시각화 하기</a:t>
            </a:r>
            <a:endParaRPr/>
          </a:p>
        </p:txBody>
      </p:sp>
      <p:sp>
        <p:nvSpPr>
          <p:cNvPr id="868" name="Google Shape;868;p82"/>
          <p:cNvSpPr txBox="1"/>
          <p:nvPr>
            <p:ph idx="1" type="body"/>
          </p:nvPr>
        </p:nvSpPr>
        <p:spPr>
          <a:xfrm>
            <a:off x="733500" y="817215"/>
            <a:ext cx="11458500" cy="52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출력 예시 (별모양은 중심을 나타냅니다.)</a:t>
            </a:r>
            <a:endParaRPr/>
          </a:p>
        </p:txBody>
      </p:sp>
      <p:pic>
        <p:nvPicPr>
          <p:cNvPr id="869" name="Google Shape;8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700" y="1828425"/>
            <a:ext cx="5604575" cy="4330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0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197" name="Google Shape;197;p20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232442" y="449853"/>
            <a:ext cx="91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645453" y="1084179"/>
            <a:ext cx="322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이름 추가하기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645453" y="1601563"/>
            <a:ext cx="9852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대시보드에서 학생들이 풀고 있는 문제 이름을 확인하시려면 lpynb 수업자료 각 문제 셀에 문제 이름을 등록하셔야 합니다.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645453" y="2142254"/>
            <a:ext cx="748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수업자료를 열고 우측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톱니바퀴 모양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버튼을 클릭해주세요.</a:t>
            </a:r>
            <a:endParaRPr/>
          </a:p>
        </p:txBody>
      </p:sp>
      <p:pic>
        <p:nvPicPr>
          <p:cNvPr id="203" name="Google Shape;20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598" y="2956676"/>
            <a:ext cx="6216804" cy="281339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204" name="Google Shape;204;p20"/>
          <p:cNvSpPr txBox="1"/>
          <p:nvPr/>
        </p:nvSpPr>
        <p:spPr>
          <a:xfrm>
            <a:off x="681078" y="506198"/>
            <a:ext cx="322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제작하기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1"/>
          <p:cNvCxnSpPr/>
          <p:nvPr/>
        </p:nvCxnSpPr>
        <p:spPr>
          <a:xfrm flipH="1">
            <a:off x="12939432" y="7011026"/>
            <a:ext cx="17100" cy="55800"/>
          </a:xfrm>
          <a:prstGeom prst="straightConnector1">
            <a:avLst/>
          </a:prstGeom>
          <a:noFill/>
          <a:ln cap="flat" cmpd="sng" w="762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211" name="Google Shape;211;p21"/>
          <p:cNvSpPr txBox="1"/>
          <p:nvPr/>
        </p:nvSpPr>
        <p:spPr>
          <a:xfrm>
            <a:off x="7159573" y="5067011"/>
            <a:ext cx="108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두운, 밤이(가) 표시된 사진&#10;&#10;자동 생성된 설명" id="212" name="Google Shape;2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994" y="292847"/>
            <a:ext cx="956680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232441" y="449853"/>
            <a:ext cx="143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5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645453" y="1084179"/>
            <a:ext cx="322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이름 추가하기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645453" y="1726616"/>
            <a:ext cx="764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이름을 추가할 셀을 클릭하신 뒤 입력창에 문제이름을 등록해 주세요.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띄어쓰기나 일부 특수기호는 사용이 불가능합니다.</a:t>
            </a:r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4794" y="2792421"/>
            <a:ext cx="6972793" cy="300056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217" name="Google Shape;217;p21"/>
          <p:cNvSpPr txBox="1"/>
          <p:nvPr/>
        </p:nvSpPr>
        <p:spPr>
          <a:xfrm>
            <a:off x="681078" y="506198"/>
            <a:ext cx="322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수업 자료 제작하기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0185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